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11" r:id="rId2"/>
    <p:sldId id="269" r:id="rId3"/>
    <p:sldId id="270" r:id="rId4"/>
    <p:sldId id="306" r:id="rId5"/>
    <p:sldId id="319" r:id="rId6"/>
    <p:sldId id="293" r:id="rId7"/>
    <p:sldId id="273" r:id="rId8"/>
    <p:sldId id="317" r:id="rId9"/>
    <p:sldId id="294" r:id="rId10"/>
    <p:sldId id="278" r:id="rId11"/>
    <p:sldId id="275" r:id="rId12"/>
    <p:sldId id="276" r:id="rId13"/>
    <p:sldId id="258" r:id="rId14"/>
    <p:sldId id="320" r:id="rId15"/>
    <p:sldId id="313" r:id="rId16"/>
    <p:sldId id="263" r:id="rId17"/>
    <p:sldId id="295" r:id="rId18"/>
    <p:sldId id="298" r:id="rId19"/>
    <p:sldId id="299" r:id="rId20"/>
    <p:sldId id="297" r:id="rId21"/>
    <p:sldId id="296" r:id="rId22"/>
    <p:sldId id="300" r:id="rId23"/>
    <p:sldId id="301" r:id="rId24"/>
    <p:sldId id="302" r:id="rId25"/>
    <p:sldId id="303" r:id="rId26"/>
    <p:sldId id="314" r:id="rId27"/>
    <p:sldId id="287" r:id="rId28"/>
    <p:sldId id="315" r:id="rId29"/>
    <p:sldId id="289" r:id="rId30"/>
    <p:sldId id="290" r:id="rId31"/>
    <p:sldId id="291" r:id="rId32"/>
    <p:sldId id="304" r:id="rId33"/>
    <p:sldId id="316" r:id="rId34"/>
  </p:sldIdLst>
  <p:sldSz cx="12192000" cy="6858000"/>
  <p:notesSz cx="7010400"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E79"/>
    <a:srgbClr val="00BDFF"/>
    <a:srgbClr val="265F91"/>
    <a:srgbClr val="5FB1CB"/>
    <a:srgbClr val="001E6C"/>
    <a:srgbClr val="C0F3FF"/>
    <a:srgbClr val="FFCA4A"/>
    <a:srgbClr val="20539D"/>
    <a:srgbClr val="EFEFEF"/>
    <a:srgbClr val="002E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A03AE-7D13-0DE9-70D5-34FA2B314953}" v="1" dt="2023-09-04T22:34:13.848"/>
    <p1510:client id="{686F0118-56B9-4137-A31C-D7FB7A3D2C1A}" v="1027" dt="2023-09-04T23:07:34.161"/>
    <p1510:client id="{E436180C-9C6F-DB1C-7683-41043F8F6958}" v="960" dt="2023-09-04T21:19:20.61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2.0732096788172286E-2"/>
          <c:y val="6.6338913494911569E-2"/>
          <c:w val="0.95853580642365543"/>
          <c:h val="0.93366108650508839"/>
        </c:manualLayout>
      </c:layout>
      <c:barChart>
        <c:barDir val="col"/>
        <c:grouping val="stacked"/>
        <c:varyColors val="0"/>
        <c:ser>
          <c:idx val="0"/>
          <c:order val="0"/>
          <c:tx>
            <c:strRef>
              <c:f>Hoja1!$B$1</c:f>
              <c:strCache>
                <c:ptCount val="1"/>
                <c:pt idx="0">
                  <c:v>Monto</c:v>
                </c:pt>
              </c:strCache>
            </c:strRef>
          </c:tx>
          <c:spPr>
            <a:solidFill>
              <a:schemeClr val="accent5">
                <a:shade val="76000"/>
              </a:schemeClr>
            </a:solidFill>
            <a:ln>
              <a:noFill/>
            </a:ln>
            <a:effectLst>
              <a:glow>
                <a:schemeClr val="accent1"/>
              </a:glow>
              <a:outerShdw blurRad="127000" dir="10800000" sx="99000" sy="99000" kx="1200000" algn="br" rotWithShape="0">
                <a:prstClr val="black">
                  <a:alpha val="20000"/>
                </a:prstClr>
              </a:outerShdw>
            </a:effectLst>
          </c:spPr>
          <c:invertIfNegative val="0"/>
          <c:dPt>
            <c:idx val="0"/>
            <c:invertIfNegative val="0"/>
            <c:bubble3D val="0"/>
            <c:spPr>
              <a:solidFill>
                <a:srgbClr val="00B0F0"/>
              </a:solidFill>
              <a:ln>
                <a:noFill/>
              </a:ln>
              <a:effectLst>
                <a:glow>
                  <a:schemeClr val="accent1"/>
                </a:glow>
                <a:outerShdw blurRad="127000" dir="10800000" sx="99000" sy="99000" kx="1200000" algn="br" rotWithShape="0">
                  <a:prstClr val="black">
                    <a:alpha val="20000"/>
                  </a:prstClr>
                </a:outerShdw>
              </a:effectLst>
            </c:spPr>
            <c:extLst>
              <c:ext xmlns:c16="http://schemas.microsoft.com/office/drawing/2014/chart" uri="{C3380CC4-5D6E-409C-BE32-E72D297353CC}">
                <c16:uniqueId val="{00000001-D8D5-4FC5-BE5F-1FD62D456F32}"/>
              </c:ext>
            </c:extLst>
          </c:dPt>
          <c:dPt>
            <c:idx val="1"/>
            <c:invertIfNegative val="0"/>
            <c:bubble3D val="0"/>
            <c:spPr>
              <a:solidFill>
                <a:schemeClr val="accent1">
                  <a:lumMod val="75000"/>
                </a:schemeClr>
              </a:solidFill>
              <a:ln>
                <a:noFill/>
              </a:ln>
              <a:effectLst>
                <a:glow>
                  <a:schemeClr val="accent1"/>
                </a:glow>
                <a:outerShdw blurRad="127000" dir="10800000" sx="99000" sy="99000" kx="1200000" algn="br" rotWithShape="0">
                  <a:prstClr val="black">
                    <a:alpha val="20000"/>
                  </a:prstClr>
                </a:outerShdw>
              </a:effectLst>
            </c:spPr>
            <c:extLst>
              <c:ext xmlns:c16="http://schemas.microsoft.com/office/drawing/2014/chart" uri="{C3380CC4-5D6E-409C-BE32-E72D297353CC}">
                <c16:uniqueId val="{00000003-D8D5-4FC5-BE5F-1FD62D456F32}"/>
              </c:ext>
            </c:extLst>
          </c:dPt>
          <c:dPt>
            <c:idx val="2"/>
            <c:invertIfNegative val="0"/>
            <c:bubble3D val="0"/>
            <c:spPr>
              <a:solidFill>
                <a:schemeClr val="tx1">
                  <a:lumMod val="50000"/>
                  <a:lumOff val="50000"/>
                </a:schemeClr>
              </a:solidFill>
              <a:ln>
                <a:noFill/>
              </a:ln>
              <a:effectLst>
                <a:glow>
                  <a:schemeClr val="accent1"/>
                </a:glow>
                <a:outerShdw blurRad="127000" dir="10800000" sx="99000" sy="99000" kx="1200000" algn="br" rotWithShape="0">
                  <a:prstClr val="black">
                    <a:alpha val="20000"/>
                  </a:prstClr>
                </a:outerShdw>
              </a:effectLst>
            </c:spPr>
            <c:extLst>
              <c:ext xmlns:c16="http://schemas.microsoft.com/office/drawing/2014/chart" uri="{C3380CC4-5D6E-409C-BE32-E72D297353CC}">
                <c16:uniqueId val="{00000005-D8D5-4FC5-BE5F-1FD62D456F32}"/>
              </c:ext>
            </c:extLst>
          </c:dPt>
          <c:cat>
            <c:strRef>
              <c:f>Hoja1!$A$2:$A$4</c:f>
              <c:strCache>
                <c:ptCount val="3"/>
                <c:pt idx="0">
                  <c:v>Vigente</c:v>
                </c:pt>
                <c:pt idx="1">
                  <c:v>Ejecutado</c:v>
                </c:pt>
                <c:pt idx="2">
                  <c:v>Pendiente de Ejecutar</c:v>
                </c:pt>
              </c:strCache>
            </c:strRef>
          </c:cat>
          <c:val>
            <c:numRef>
              <c:f>Hoja1!$B$2:$B$4</c:f>
              <c:numCache>
                <c:formatCode>General</c:formatCode>
                <c:ptCount val="3"/>
                <c:pt idx="0">
                  <c:v>22017.63</c:v>
                </c:pt>
                <c:pt idx="1">
                  <c:v>15106.21</c:v>
                </c:pt>
                <c:pt idx="2">
                  <c:v>6911.4200000000019</c:v>
                </c:pt>
              </c:numCache>
            </c:numRef>
          </c:val>
          <c:extLst>
            <c:ext xmlns:c16="http://schemas.microsoft.com/office/drawing/2014/chart" uri="{C3380CC4-5D6E-409C-BE32-E72D297353CC}">
              <c16:uniqueId val="{00000006-D8D5-4FC5-BE5F-1FD62D456F32}"/>
            </c:ext>
          </c:extLst>
        </c:ser>
        <c:ser>
          <c:idx val="1"/>
          <c:order val="1"/>
          <c:tx>
            <c:strRef>
              <c:f>Hoja1!$C$1</c:f>
              <c:strCache>
                <c:ptCount val="1"/>
                <c:pt idx="0">
                  <c:v>Columna1</c:v>
                </c:pt>
              </c:strCache>
            </c:strRef>
          </c:tx>
          <c:spPr>
            <a:solidFill>
              <a:schemeClr val="accent5">
                <a:tint val="77000"/>
              </a:schemeClr>
            </a:solidFill>
            <a:ln>
              <a:noFill/>
            </a:ln>
            <a:effectLst/>
          </c:spPr>
          <c:invertIfNegative val="0"/>
          <c:cat>
            <c:strRef>
              <c:f>Hoja1!$A$2:$A$4</c:f>
              <c:strCache>
                <c:ptCount val="3"/>
                <c:pt idx="0">
                  <c:v>Vigente</c:v>
                </c:pt>
                <c:pt idx="1">
                  <c:v>Ejecutado</c:v>
                </c:pt>
                <c:pt idx="2">
                  <c:v>Pendiente de Ejecutar</c:v>
                </c:pt>
              </c:strCache>
            </c:strRef>
          </c:cat>
          <c:val>
            <c:numRef>
              <c:f>Hoja1!$C$2:$C$4</c:f>
              <c:numCache>
                <c:formatCode>General</c:formatCode>
                <c:ptCount val="3"/>
                <c:pt idx="0">
                  <c:v>-236.79</c:v>
                </c:pt>
              </c:numCache>
            </c:numRef>
          </c:val>
          <c:extLst>
            <c:ext xmlns:c16="http://schemas.microsoft.com/office/drawing/2014/chart" uri="{C3380CC4-5D6E-409C-BE32-E72D297353CC}">
              <c16:uniqueId val="{00000007-D8D5-4FC5-BE5F-1FD62D456F32}"/>
            </c:ext>
          </c:extLst>
        </c:ser>
        <c:dLbls>
          <c:showLegendKey val="0"/>
          <c:showVal val="0"/>
          <c:showCatName val="0"/>
          <c:showSerName val="0"/>
          <c:showPercent val="0"/>
          <c:showBubbleSize val="0"/>
        </c:dLbls>
        <c:gapWidth val="219"/>
        <c:overlap val="100"/>
        <c:axId val="1006694144"/>
        <c:axId val="1006693312"/>
      </c:barChart>
      <c:catAx>
        <c:axId val="1006694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marL="0" marR="0" lvl="0" indent="0" algn="l" rtl="0">
              <a:lnSpc>
                <a:spcPct val="100000"/>
              </a:lnSpc>
              <a:spcBef>
                <a:spcPts val="0"/>
              </a:spcBef>
              <a:spcAft>
                <a:spcPts val="0"/>
              </a:spcAft>
              <a:buClr>
                <a:srgbClr val="000000"/>
              </a:buClr>
              <a:buFont typeface="Arial"/>
              <a:buNone/>
              <a:defRPr lang="en-US" sz="1400" b="0" i="0" u="none" strike="noStrike" kern="1200" cap="none" baseline="0">
                <a:solidFill>
                  <a:srgbClr val="004C82"/>
                </a:solidFill>
                <a:latin typeface="+mj-lt"/>
                <a:ea typeface="Bebas Neue"/>
                <a:cs typeface="Bebas Neue"/>
                <a:sym typeface="Arial"/>
              </a:defRPr>
            </a:pPr>
            <a:endParaRPr lang="es-GT"/>
          </a:p>
        </c:txPr>
        <c:crossAx val="1006693312"/>
        <c:crosses val="autoZero"/>
        <c:auto val="1"/>
        <c:lblAlgn val="ctr"/>
        <c:lblOffset val="100"/>
        <c:noMultiLvlLbl val="0"/>
      </c:catAx>
      <c:valAx>
        <c:axId val="10066933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00669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30831692913389E-2"/>
          <c:y val="1.5668060059789612E-2"/>
          <c:w val="0.94616916830708664"/>
          <c:h val="0.77869188123204469"/>
        </c:manualLayout>
      </c:layout>
      <c:barChart>
        <c:barDir val="col"/>
        <c:grouping val="clustered"/>
        <c:varyColors val="0"/>
        <c:ser>
          <c:idx val="0"/>
          <c:order val="0"/>
          <c:tx>
            <c:strRef>
              <c:f>Hoja1!$B$1</c:f>
              <c:strCache>
                <c:ptCount val="1"/>
                <c:pt idx="0">
                  <c:v>Vigente</c:v>
                </c:pt>
              </c:strCache>
            </c:strRef>
          </c:tx>
          <c:spPr>
            <a:solidFill>
              <a:srgbClr val="00B0F0"/>
            </a:solidFill>
            <a:ln w="38100">
              <a:solidFill>
                <a:srgbClr val="00B0F0"/>
              </a:solidFill>
            </a:ln>
            <a:effectLst>
              <a:outerShdw blurRad="76200" dir="13500000" kx="1200000" algn="br" rotWithShape="0">
                <a:prstClr val="black">
                  <a:alpha val="20000"/>
                </a:prstClr>
              </a:outerShdw>
            </a:effectLst>
          </c:spPr>
          <c:invertIfNegative val="0"/>
          <c:dPt>
            <c:idx val="5"/>
            <c:invertIfNegative val="0"/>
            <c:bubble3D val="0"/>
            <c:spPr>
              <a:solidFill>
                <a:srgbClr val="00B0F0"/>
              </a:solidFill>
              <a:ln w="38100">
                <a:solidFill>
                  <a:srgbClr val="00B0F0"/>
                </a:solidFill>
              </a:ln>
              <a:effectLst>
                <a:outerShdw blurRad="76200" dir="13500000" kx="1200000" algn="br" rotWithShape="0">
                  <a:prstClr val="black">
                    <a:alpha val="20000"/>
                  </a:prstClr>
                </a:outerShdw>
              </a:effectLst>
              <a:scene3d>
                <a:camera prst="orthographicFront"/>
                <a:lightRig rig="threePt" dir="t"/>
              </a:scene3d>
              <a:sp3d>
                <a:bevelB prst="relaxedInset"/>
              </a:sp3d>
            </c:spPr>
            <c:extLst>
              <c:ext xmlns:c16="http://schemas.microsoft.com/office/drawing/2014/chart" uri="{C3380CC4-5D6E-409C-BE32-E72D297353CC}">
                <c16:uniqueId val="{00000001-F361-4A52-87DE-B929E51E4210}"/>
              </c:ext>
            </c:extLst>
          </c:dPt>
          <c:cat>
            <c:strRef>
              <c:f>Hoja1!$A$2:$A$8</c:f>
              <c:strCache>
                <c:ptCount val="7"/>
                <c:pt idx="0">
                  <c:v>0. Salarios, honorarios, etc. </c:v>
                </c:pt>
                <c:pt idx="1">
                  <c:v>1. Servicios básicos, Mantenimientos, etc.</c:v>
                </c:pt>
                <c:pt idx="2">
                  <c:v>2. Materiales, Útiles y Suministros, etc.</c:v>
                </c:pt>
                <c:pt idx="3">
                  <c:v>3. Mobiliario, Equipo, etc.</c:v>
                </c:pt>
                <c:pt idx="4">
                  <c:v>4. Programas de Apoyo, Becas y Bolsas de Estuidio, etc.</c:v>
                </c:pt>
                <c:pt idx="5">
                  <c:v>5. Transferencias de Capital</c:v>
                </c:pt>
                <c:pt idx="6">
                  <c:v>9. Sentencias</c:v>
                </c:pt>
              </c:strCache>
            </c:strRef>
          </c:cat>
          <c:val>
            <c:numRef>
              <c:f>Hoja1!$B$2:$B$8</c:f>
              <c:numCache>
                <c:formatCode>#,##0.00</c:formatCode>
                <c:ptCount val="7"/>
                <c:pt idx="0">
                  <c:v>15541.06</c:v>
                </c:pt>
                <c:pt idx="1">
                  <c:v>1002.81</c:v>
                </c:pt>
                <c:pt idx="2">
                  <c:v>291.05</c:v>
                </c:pt>
                <c:pt idx="3">
                  <c:v>294.86</c:v>
                </c:pt>
                <c:pt idx="4">
                  <c:v>4865.13</c:v>
                </c:pt>
                <c:pt idx="5">
                  <c:v>5.9</c:v>
                </c:pt>
                <c:pt idx="6">
                  <c:v>16.829999999999998</c:v>
                </c:pt>
              </c:numCache>
            </c:numRef>
          </c:val>
          <c:extLst>
            <c:ext xmlns:c16="http://schemas.microsoft.com/office/drawing/2014/chart" uri="{C3380CC4-5D6E-409C-BE32-E72D297353CC}">
              <c16:uniqueId val="{00000000-7ABC-430D-959D-E1785CC6D778}"/>
            </c:ext>
          </c:extLst>
        </c:ser>
        <c:ser>
          <c:idx val="1"/>
          <c:order val="1"/>
          <c:tx>
            <c:strRef>
              <c:f>Hoja1!$C$1</c:f>
              <c:strCache>
                <c:ptCount val="1"/>
                <c:pt idx="0">
                  <c:v>Ejecutado</c:v>
                </c:pt>
              </c:strCache>
            </c:strRef>
          </c:tx>
          <c:spPr>
            <a:solidFill>
              <a:schemeClr val="accent5">
                <a:lumMod val="50000"/>
              </a:schemeClr>
            </a:solidFill>
            <a:ln w="38100">
              <a:solidFill>
                <a:srgbClr val="1F4E79"/>
              </a:solidFill>
            </a:ln>
            <a:effectLst>
              <a:outerShdw blurRad="76200" dir="13500000" kx="1200000" algn="br" rotWithShape="0">
                <a:prstClr val="black">
                  <a:alpha val="20000"/>
                </a:prstClr>
              </a:outerShdw>
            </a:effectLst>
          </c:spPr>
          <c:invertIfNegative val="0"/>
          <c:dPt>
            <c:idx val="5"/>
            <c:invertIfNegative val="0"/>
            <c:bubble3D val="0"/>
            <c:spPr>
              <a:solidFill>
                <a:schemeClr val="accent5">
                  <a:lumMod val="50000"/>
                </a:schemeClr>
              </a:solidFill>
              <a:ln w="38100">
                <a:solidFill>
                  <a:srgbClr val="1F4E79"/>
                </a:solidFill>
              </a:ln>
              <a:effectLst>
                <a:outerShdw blurRad="76200" dir="13500000" kx="1200000" algn="br" rotWithShape="0">
                  <a:prstClr val="black">
                    <a:alpha val="20000"/>
                  </a:prstClr>
                </a:outerShdw>
              </a:effectLst>
              <a:scene3d>
                <a:camera prst="orthographicFront"/>
                <a:lightRig rig="threePt" dir="t"/>
              </a:scene3d>
              <a:sp3d>
                <a:bevelB prst="relaxedInset"/>
              </a:sp3d>
            </c:spPr>
            <c:extLst>
              <c:ext xmlns:c16="http://schemas.microsoft.com/office/drawing/2014/chart" uri="{C3380CC4-5D6E-409C-BE32-E72D297353CC}">
                <c16:uniqueId val="{00000002-F361-4A52-87DE-B929E51E4210}"/>
              </c:ext>
            </c:extLst>
          </c:dPt>
          <c:cat>
            <c:strRef>
              <c:f>Hoja1!$A$2:$A$8</c:f>
              <c:strCache>
                <c:ptCount val="7"/>
                <c:pt idx="0">
                  <c:v>0. Salarios, honorarios, etc. </c:v>
                </c:pt>
                <c:pt idx="1">
                  <c:v>1. Servicios básicos, Mantenimientos, etc.</c:v>
                </c:pt>
                <c:pt idx="2">
                  <c:v>2. Materiales, Útiles y Suministros, etc.</c:v>
                </c:pt>
                <c:pt idx="3">
                  <c:v>3. Mobiliario, Equipo, etc.</c:v>
                </c:pt>
                <c:pt idx="4">
                  <c:v>4. Programas de Apoyo, Becas y Bolsas de Estuidio, etc.</c:v>
                </c:pt>
                <c:pt idx="5">
                  <c:v>5. Transferencias de Capital</c:v>
                </c:pt>
                <c:pt idx="6">
                  <c:v>9. Sentencias</c:v>
                </c:pt>
              </c:strCache>
            </c:strRef>
          </c:cat>
          <c:val>
            <c:numRef>
              <c:f>Hoja1!$C$2:$C$8</c:f>
              <c:numCache>
                <c:formatCode>#,##0.00</c:formatCode>
                <c:ptCount val="7"/>
                <c:pt idx="0">
                  <c:v>10217.36</c:v>
                </c:pt>
                <c:pt idx="1">
                  <c:v>452.2</c:v>
                </c:pt>
                <c:pt idx="2">
                  <c:v>193.68</c:v>
                </c:pt>
                <c:pt idx="3">
                  <c:v>146.61000000000001</c:v>
                </c:pt>
                <c:pt idx="4">
                  <c:v>4089.06</c:v>
                </c:pt>
                <c:pt idx="5">
                  <c:v>2</c:v>
                </c:pt>
                <c:pt idx="6">
                  <c:v>5.29</c:v>
                </c:pt>
              </c:numCache>
            </c:numRef>
          </c:val>
          <c:extLst>
            <c:ext xmlns:c16="http://schemas.microsoft.com/office/drawing/2014/chart" uri="{C3380CC4-5D6E-409C-BE32-E72D297353CC}">
              <c16:uniqueId val="{00000001-7ABC-430D-959D-E1785CC6D778}"/>
            </c:ext>
          </c:extLst>
        </c:ser>
        <c:ser>
          <c:idx val="2"/>
          <c:order val="2"/>
          <c:tx>
            <c:strRef>
              <c:f>Hoja1!$D$1</c:f>
              <c:strCache>
                <c:ptCount val="1"/>
                <c:pt idx="0">
                  <c:v>Pendiente de Ejecutar</c:v>
                </c:pt>
              </c:strCache>
            </c:strRef>
          </c:tx>
          <c:spPr>
            <a:solidFill>
              <a:schemeClr val="tx1">
                <a:lumMod val="50000"/>
                <a:lumOff val="50000"/>
              </a:schemeClr>
            </a:solidFill>
            <a:ln w="38100">
              <a:solidFill>
                <a:schemeClr val="accent3">
                  <a:lumMod val="75000"/>
                </a:schemeClr>
              </a:solidFill>
            </a:ln>
            <a:effectLst>
              <a:outerShdw blurRad="76200" dir="13500000" kx="1200000" algn="br" rotWithShape="0">
                <a:prstClr val="black">
                  <a:alpha val="20000"/>
                </a:prstClr>
              </a:outerShdw>
            </a:effectLst>
          </c:spPr>
          <c:invertIfNegative val="0"/>
          <c:dPt>
            <c:idx val="5"/>
            <c:invertIfNegative val="0"/>
            <c:bubble3D val="0"/>
            <c:spPr>
              <a:solidFill>
                <a:schemeClr val="tx1">
                  <a:lumMod val="50000"/>
                  <a:lumOff val="50000"/>
                </a:schemeClr>
              </a:solidFill>
              <a:ln w="38100">
                <a:solidFill>
                  <a:schemeClr val="accent3">
                    <a:lumMod val="75000"/>
                  </a:schemeClr>
                </a:solidFill>
              </a:ln>
              <a:effectLst>
                <a:outerShdw blurRad="76200" dir="13500000" kx="1200000" algn="br" rotWithShape="0">
                  <a:prstClr val="black">
                    <a:alpha val="20000"/>
                  </a:prstClr>
                </a:outerShdw>
              </a:effectLst>
              <a:scene3d>
                <a:camera prst="orthographicFront"/>
                <a:lightRig rig="threePt" dir="t"/>
              </a:scene3d>
              <a:sp3d>
                <a:bevelB w="101600" prst="riblet"/>
              </a:sp3d>
            </c:spPr>
            <c:extLst>
              <c:ext xmlns:c16="http://schemas.microsoft.com/office/drawing/2014/chart" uri="{C3380CC4-5D6E-409C-BE32-E72D297353CC}">
                <c16:uniqueId val="{00000003-F361-4A52-87DE-B929E51E4210}"/>
              </c:ext>
            </c:extLst>
          </c:dPt>
          <c:cat>
            <c:strRef>
              <c:f>Hoja1!$A$2:$A$8</c:f>
              <c:strCache>
                <c:ptCount val="7"/>
                <c:pt idx="0">
                  <c:v>0. Salarios, honorarios, etc. </c:v>
                </c:pt>
                <c:pt idx="1">
                  <c:v>1. Servicios básicos, Mantenimientos, etc.</c:v>
                </c:pt>
                <c:pt idx="2">
                  <c:v>2. Materiales, Útiles y Suministros, etc.</c:v>
                </c:pt>
                <c:pt idx="3">
                  <c:v>3. Mobiliario, Equipo, etc.</c:v>
                </c:pt>
                <c:pt idx="4">
                  <c:v>4. Programas de Apoyo, Becas y Bolsas de Estuidio, etc.</c:v>
                </c:pt>
                <c:pt idx="5">
                  <c:v>5. Transferencias de Capital</c:v>
                </c:pt>
                <c:pt idx="6">
                  <c:v>9. Sentencias</c:v>
                </c:pt>
              </c:strCache>
            </c:strRef>
          </c:cat>
          <c:val>
            <c:numRef>
              <c:f>Hoja1!$D$2:$D$8</c:f>
              <c:numCache>
                <c:formatCode>#,##0.00</c:formatCode>
                <c:ptCount val="7"/>
                <c:pt idx="0">
                  <c:v>5323.6999999999989</c:v>
                </c:pt>
                <c:pt idx="1">
                  <c:v>550.6099999999999</c:v>
                </c:pt>
                <c:pt idx="2">
                  <c:v>97.37</c:v>
                </c:pt>
                <c:pt idx="3">
                  <c:v>148.25</c:v>
                </c:pt>
                <c:pt idx="4">
                  <c:v>776.07000000000016</c:v>
                </c:pt>
                <c:pt idx="5">
                  <c:v>3.9000000000000004</c:v>
                </c:pt>
                <c:pt idx="6">
                  <c:v>11.54</c:v>
                </c:pt>
              </c:numCache>
            </c:numRef>
          </c:val>
          <c:extLst>
            <c:ext xmlns:c16="http://schemas.microsoft.com/office/drawing/2014/chart" uri="{C3380CC4-5D6E-409C-BE32-E72D297353CC}">
              <c16:uniqueId val="{00000002-7ABC-430D-959D-E1785CC6D778}"/>
            </c:ext>
          </c:extLst>
        </c:ser>
        <c:dLbls>
          <c:showLegendKey val="0"/>
          <c:showVal val="0"/>
          <c:showCatName val="0"/>
          <c:showSerName val="0"/>
          <c:showPercent val="0"/>
          <c:showBubbleSize val="0"/>
        </c:dLbls>
        <c:gapWidth val="50"/>
        <c:overlap val="-27"/>
        <c:axId val="1841422080"/>
        <c:axId val="1841418336"/>
      </c:barChart>
      <c:catAx>
        <c:axId val="184142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s-GT"/>
          </a:p>
        </c:txPr>
        <c:crossAx val="1841418336"/>
        <c:crosses val="autoZero"/>
        <c:auto val="1"/>
        <c:lblAlgn val="ctr"/>
        <c:lblOffset val="100"/>
        <c:noMultiLvlLbl val="0"/>
      </c:catAx>
      <c:valAx>
        <c:axId val="18414183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s-GT"/>
          </a:p>
        </c:txPr>
        <c:crossAx val="1841422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j-lt"/>
                <a:ea typeface="+mn-ea"/>
                <a:cs typeface="+mn-cs"/>
              </a:defRPr>
            </a:pPr>
            <a:endParaRPr lang="es-GT"/>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2.0732096788172286E-2"/>
          <c:y val="6.6338913494911569E-2"/>
          <c:w val="0.95853580642365543"/>
          <c:h val="0.93366108650508839"/>
        </c:manualLayout>
      </c:layout>
      <c:barChart>
        <c:barDir val="col"/>
        <c:grouping val="stacked"/>
        <c:varyColors val="0"/>
        <c:ser>
          <c:idx val="0"/>
          <c:order val="0"/>
          <c:tx>
            <c:strRef>
              <c:f>Hoja1!$B$1</c:f>
              <c:strCache>
                <c:ptCount val="1"/>
                <c:pt idx="0">
                  <c:v>Monto</c:v>
                </c:pt>
              </c:strCache>
            </c:strRef>
          </c:tx>
          <c:spPr>
            <a:solidFill>
              <a:schemeClr val="accent5">
                <a:shade val="76000"/>
              </a:schemeClr>
            </a:solidFill>
            <a:ln>
              <a:noFill/>
            </a:ln>
            <a:effectLst>
              <a:glow>
                <a:schemeClr val="accent1"/>
              </a:glow>
              <a:outerShdw blurRad="127000" dir="10800000" sx="99000" sy="99000" kx="1200000" algn="br" rotWithShape="0">
                <a:prstClr val="black">
                  <a:alpha val="20000"/>
                </a:prstClr>
              </a:outerShdw>
            </a:effectLst>
          </c:spPr>
          <c:invertIfNegative val="0"/>
          <c:dPt>
            <c:idx val="0"/>
            <c:invertIfNegative val="0"/>
            <c:bubble3D val="0"/>
            <c:spPr>
              <a:solidFill>
                <a:srgbClr val="00B0F0"/>
              </a:solidFill>
              <a:ln>
                <a:noFill/>
              </a:ln>
              <a:effectLst>
                <a:glow>
                  <a:schemeClr val="accent1"/>
                </a:glow>
                <a:outerShdw blurRad="127000" dir="10800000" sx="99000" sy="99000" kx="1200000" algn="br" rotWithShape="0">
                  <a:prstClr val="black">
                    <a:alpha val="20000"/>
                  </a:prstClr>
                </a:outerShdw>
              </a:effectLst>
            </c:spPr>
            <c:extLst>
              <c:ext xmlns:c16="http://schemas.microsoft.com/office/drawing/2014/chart" uri="{C3380CC4-5D6E-409C-BE32-E72D297353CC}">
                <c16:uniqueId val="{00000001-D8D5-4FC5-BE5F-1FD62D456F32}"/>
              </c:ext>
            </c:extLst>
          </c:dPt>
          <c:dPt>
            <c:idx val="1"/>
            <c:invertIfNegative val="0"/>
            <c:bubble3D val="0"/>
            <c:spPr>
              <a:solidFill>
                <a:schemeClr val="accent1">
                  <a:lumMod val="75000"/>
                </a:schemeClr>
              </a:solidFill>
              <a:ln>
                <a:noFill/>
              </a:ln>
              <a:effectLst>
                <a:glow>
                  <a:schemeClr val="accent1"/>
                </a:glow>
                <a:outerShdw blurRad="127000" dir="10800000" sx="99000" sy="99000" kx="1200000" algn="br" rotWithShape="0">
                  <a:prstClr val="black">
                    <a:alpha val="20000"/>
                  </a:prstClr>
                </a:outerShdw>
              </a:effectLst>
            </c:spPr>
            <c:extLst>
              <c:ext xmlns:c16="http://schemas.microsoft.com/office/drawing/2014/chart" uri="{C3380CC4-5D6E-409C-BE32-E72D297353CC}">
                <c16:uniqueId val="{00000003-D8D5-4FC5-BE5F-1FD62D456F32}"/>
              </c:ext>
            </c:extLst>
          </c:dPt>
          <c:dPt>
            <c:idx val="2"/>
            <c:invertIfNegative val="0"/>
            <c:bubble3D val="0"/>
            <c:spPr>
              <a:solidFill>
                <a:schemeClr val="tx1">
                  <a:lumMod val="50000"/>
                  <a:lumOff val="50000"/>
                </a:schemeClr>
              </a:solidFill>
              <a:ln>
                <a:noFill/>
              </a:ln>
              <a:effectLst>
                <a:glow>
                  <a:schemeClr val="accent1"/>
                </a:glow>
                <a:outerShdw blurRad="127000" dir="10800000" sx="99000" sy="99000" kx="1200000" algn="br" rotWithShape="0">
                  <a:prstClr val="black">
                    <a:alpha val="20000"/>
                  </a:prstClr>
                </a:outerShdw>
              </a:effectLst>
            </c:spPr>
            <c:extLst>
              <c:ext xmlns:c16="http://schemas.microsoft.com/office/drawing/2014/chart" uri="{C3380CC4-5D6E-409C-BE32-E72D297353CC}">
                <c16:uniqueId val="{00000005-D8D5-4FC5-BE5F-1FD62D456F32}"/>
              </c:ext>
            </c:extLst>
          </c:dPt>
          <c:cat>
            <c:strRef>
              <c:f>Hoja1!$A$2:$A$4</c:f>
              <c:strCache>
                <c:ptCount val="3"/>
                <c:pt idx="0">
                  <c:v>Vigente</c:v>
                </c:pt>
                <c:pt idx="1">
                  <c:v>Ejecutado</c:v>
                </c:pt>
                <c:pt idx="2">
                  <c:v>Pendiente de Ejecutar</c:v>
                </c:pt>
              </c:strCache>
            </c:strRef>
          </c:cat>
          <c:val>
            <c:numRef>
              <c:f>Hoja1!$B$2:$B$4</c:f>
              <c:numCache>
                <c:formatCode>#,##0.00</c:formatCode>
                <c:ptCount val="3"/>
                <c:pt idx="0">
                  <c:v>15621.05</c:v>
                </c:pt>
                <c:pt idx="1">
                  <c:v>10217.36</c:v>
                </c:pt>
                <c:pt idx="2">
                  <c:v>5323.6899999999987</c:v>
                </c:pt>
              </c:numCache>
            </c:numRef>
          </c:val>
          <c:extLst>
            <c:ext xmlns:c16="http://schemas.microsoft.com/office/drawing/2014/chart" uri="{C3380CC4-5D6E-409C-BE32-E72D297353CC}">
              <c16:uniqueId val="{00000006-D8D5-4FC5-BE5F-1FD62D456F32}"/>
            </c:ext>
          </c:extLst>
        </c:ser>
        <c:ser>
          <c:idx val="1"/>
          <c:order val="1"/>
          <c:tx>
            <c:strRef>
              <c:f>Hoja1!$C$1</c:f>
              <c:strCache>
                <c:ptCount val="1"/>
                <c:pt idx="0">
                  <c:v>Columna1</c:v>
                </c:pt>
              </c:strCache>
            </c:strRef>
          </c:tx>
          <c:spPr>
            <a:solidFill>
              <a:schemeClr val="accent5">
                <a:tint val="77000"/>
              </a:schemeClr>
            </a:solidFill>
            <a:ln>
              <a:noFill/>
            </a:ln>
            <a:effectLst/>
          </c:spPr>
          <c:invertIfNegative val="0"/>
          <c:cat>
            <c:strRef>
              <c:f>Hoja1!$A$2:$A$4</c:f>
              <c:strCache>
                <c:ptCount val="3"/>
                <c:pt idx="0">
                  <c:v>Vigente</c:v>
                </c:pt>
                <c:pt idx="1">
                  <c:v>Ejecutado</c:v>
                </c:pt>
                <c:pt idx="2">
                  <c:v>Pendiente de Ejecutar</c:v>
                </c:pt>
              </c:strCache>
            </c:strRef>
          </c:cat>
          <c:val>
            <c:numRef>
              <c:f>Hoja1!$C$2:$C$4</c:f>
              <c:numCache>
                <c:formatCode>General</c:formatCode>
                <c:ptCount val="3"/>
                <c:pt idx="0" formatCode="#,##0.00">
                  <c:v>-80</c:v>
                </c:pt>
              </c:numCache>
            </c:numRef>
          </c:val>
          <c:extLst>
            <c:ext xmlns:c16="http://schemas.microsoft.com/office/drawing/2014/chart" uri="{C3380CC4-5D6E-409C-BE32-E72D297353CC}">
              <c16:uniqueId val="{00000007-D8D5-4FC5-BE5F-1FD62D456F32}"/>
            </c:ext>
          </c:extLst>
        </c:ser>
        <c:dLbls>
          <c:showLegendKey val="0"/>
          <c:showVal val="0"/>
          <c:showCatName val="0"/>
          <c:showSerName val="0"/>
          <c:showPercent val="0"/>
          <c:showBubbleSize val="0"/>
        </c:dLbls>
        <c:gapWidth val="219"/>
        <c:overlap val="100"/>
        <c:axId val="1006694144"/>
        <c:axId val="1006693312"/>
      </c:barChart>
      <c:catAx>
        <c:axId val="1006694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marL="0" marR="0" lvl="0" indent="0" algn="l" rtl="0">
              <a:lnSpc>
                <a:spcPct val="100000"/>
              </a:lnSpc>
              <a:spcBef>
                <a:spcPts val="0"/>
              </a:spcBef>
              <a:spcAft>
                <a:spcPts val="0"/>
              </a:spcAft>
              <a:buClr>
                <a:srgbClr val="000000"/>
              </a:buClr>
              <a:buFont typeface="Arial"/>
              <a:buNone/>
              <a:defRPr lang="en-US" sz="1400" b="0" i="0" u="none" strike="noStrike" kern="1200" cap="none" baseline="0">
                <a:solidFill>
                  <a:srgbClr val="004C82"/>
                </a:solidFill>
                <a:latin typeface="+mj-lt"/>
                <a:ea typeface="Bebas Neue"/>
                <a:cs typeface="Bebas Neue"/>
                <a:sym typeface="Arial"/>
              </a:defRPr>
            </a:pPr>
            <a:endParaRPr lang="es-GT"/>
          </a:p>
        </c:txPr>
        <c:crossAx val="1006693312"/>
        <c:crosses val="autoZero"/>
        <c:auto val="1"/>
        <c:lblAlgn val="ctr"/>
        <c:lblOffset val="100"/>
        <c:noMultiLvlLbl val="0"/>
      </c:catAx>
      <c:valAx>
        <c:axId val="100669331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100669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30831692913389E-2"/>
          <c:y val="1.5668060059789612E-2"/>
          <c:w val="0.94616916830708664"/>
          <c:h val="0.7094698782843778"/>
        </c:manualLayout>
      </c:layout>
      <c:barChart>
        <c:barDir val="col"/>
        <c:grouping val="clustered"/>
        <c:varyColors val="0"/>
        <c:ser>
          <c:idx val="0"/>
          <c:order val="0"/>
          <c:tx>
            <c:strRef>
              <c:f>Hoja1!$B$1</c:f>
              <c:strCache>
                <c:ptCount val="1"/>
                <c:pt idx="0">
                  <c:v>Vigente</c:v>
                </c:pt>
              </c:strCache>
            </c:strRef>
          </c:tx>
          <c:spPr>
            <a:solidFill>
              <a:srgbClr val="00B0F0"/>
            </a:solidFill>
            <a:ln w="38100">
              <a:solidFill>
                <a:srgbClr val="00B0F0"/>
              </a:solidFill>
            </a:ln>
            <a:effectLst>
              <a:outerShdw blurRad="76200" dir="13500000" kx="1200000" algn="br" rotWithShape="0">
                <a:prstClr val="black">
                  <a:alpha val="20000"/>
                </a:prstClr>
              </a:outerShdw>
            </a:effectLst>
          </c:spPr>
          <c:invertIfNegative val="0"/>
          <c:dPt>
            <c:idx val="1"/>
            <c:invertIfNegative val="0"/>
            <c:bubble3D val="0"/>
            <c:spPr>
              <a:solidFill>
                <a:srgbClr val="00B0F0"/>
              </a:solidFill>
              <a:ln w="38100">
                <a:solidFill>
                  <a:srgbClr val="00B0F0"/>
                </a:solidFill>
              </a:ln>
              <a:effectLst>
                <a:outerShdw blurRad="76200" dir="13500000" kx="1200000" algn="br" rotWithShape="0">
                  <a:prstClr val="black">
                    <a:alpha val="20000"/>
                  </a:prstClr>
                </a:outerShdw>
              </a:effectLst>
              <a:scene3d>
                <a:camera prst="orthographicFront"/>
                <a:lightRig rig="threePt" dir="t"/>
              </a:scene3d>
            </c:spPr>
            <c:extLst>
              <c:ext xmlns:c16="http://schemas.microsoft.com/office/drawing/2014/chart" uri="{C3380CC4-5D6E-409C-BE32-E72D297353CC}">
                <c16:uniqueId val="{00000004-77C2-4F95-8521-CC6692AAB892}"/>
              </c:ext>
            </c:extLst>
          </c:dPt>
          <c:cat>
            <c:strRef>
              <c:f>Hoja1!$A$2:$A$3</c:f>
              <c:strCache>
                <c:ptCount val="2"/>
                <c:pt idx="0">
                  <c:v>Educación</c:v>
                </c:pt>
                <c:pt idx="1">
                  <c:v>Servicios Públicos Generales</c:v>
                </c:pt>
              </c:strCache>
            </c:strRef>
          </c:cat>
          <c:val>
            <c:numRef>
              <c:f>Hoja1!$B$2:$B$3</c:f>
              <c:numCache>
                <c:formatCode>#,##0.00</c:formatCode>
                <c:ptCount val="2"/>
                <c:pt idx="0">
                  <c:v>21998.799999999999</c:v>
                </c:pt>
                <c:pt idx="1">
                  <c:v>18.82</c:v>
                </c:pt>
              </c:numCache>
            </c:numRef>
          </c:val>
          <c:extLst>
            <c:ext xmlns:c16="http://schemas.microsoft.com/office/drawing/2014/chart" uri="{C3380CC4-5D6E-409C-BE32-E72D297353CC}">
              <c16:uniqueId val="{00000000-77C2-4F95-8521-CC6692AAB892}"/>
            </c:ext>
          </c:extLst>
        </c:ser>
        <c:ser>
          <c:idx val="1"/>
          <c:order val="1"/>
          <c:tx>
            <c:strRef>
              <c:f>Hoja1!$C$1</c:f>
              <c:strCache>
                <c:ptCount val="1"/>
                <c:pt idx="0">
                  <c:v>Ejecutado</c:v>
                </c:pt>
              </c:strCache>
            </c:strRef>
          </c:tx>
          <c:spPr>
            <a:solidFill>
              <a:schemeClr val="accent5">
                <a:lumMod val="50000"/>
              </a:schemeClr>
            </a:solidFill>
            <a:ln w="25400">
              <a:solidFill>
                <a:srgbClr val="1F4E79"/>
              </a:solidFill>
            </a:ln>
            <a:effectLst>
              <a:outerShdw blurRad="76200" dir="13500000" kx="1200000" algn="br" rotWithShape="0">
                <a:prstClr val="black">
                  <a:alpha val="20000"/>
                </a:prstClr>
              </a:outerShdw>
            </a:effectLst>
            <a:scene3d>
              <a:camera prst="orthographicFront"/>
              <a:lightRig rig="threePt" dir="t"/>
            </a:scene3d>
            <a:sp3d>
              <a:bevelB/>
            </a:sp3d>
          </c:spPr>
          <c:invertIfNegative val="0"/>
          <c:cat>
            <c:strRef>
              <c:f>Hoja1!$A$2:$A$3</c:f>
              <c:strCache>
                <c:ptCount val="2"/>
                <c:pt idx="0">
                  <c:v>Educación</c:v>
                </c:pt>
                <c:pt idx="1">
                  <c:v>Servicios Públicos Generales</c:v>
                </c:pt>
              </c:strCache>
            </c:strRef>
          </c:cat>
          <c:val>
            <c:numRef>
              <c:f>Hoja1!$C$2:$C$3</c:f>
              <c:numCache>
                <c:formatCode>#,##0.00</c:formatCode>
                <c:ptCount val="2"/>
                <c:pt idx="0">
                  <c:v>15093.17</c:v>
                </c:pt>
                <c:pt idx="1">
                  <c:v>13.04</c:v>
                </c:pt>
              </c:numCache>
            </c:numRef>
          </c:val>
          <c:extLst>
            <c:ext xmlns:c16="http://schemas.microsoft.com/office/drawing/2014/chart" uri="{C3380CC4-5D6E-409C-BE32-E72D297353CC}">
              <c16:uniqueId val="{00000001-77C2-4F95-8521-CC6692AAB892}"/>
            </c:ext>
          </c:extLst>
        </c:ser>
        <c:ser>
          <c:idx val="2"/>
          <c:order val="2"/>
          <c:tx>
            <c:strRef>
              <c:f>Hoja1!$D$1</c:f>
              <c:strCache>
                <c:ptCount val="1"/>
                <c:pt idx="0">
                  <c:v>Pendiente de Ejecutar</c:v>
                </c:pt>
              </c:strCache>
            </c:strRef>
          </c:tx>
          <c:spPr>
            <a:solidFill>
              <a:schemeClr val="tx1">
                <a:lumMod val="50000"/>
                <a:lumOff val="50000"/>
              </a:schemeClr>
            </a:solidFill>
            <a:ln w="12700">
              <a:solidFill>
                <a:schemeClr val="tx1">
                  <a:lumMod val="50000"/>
                  <a:lumOff val="50000"/>
                </a:schemeClr>
              </a:solidFill>
            </a:ln>
            <a:effectLst>
              <a:outerShdw blurRad="76200" dir="13500000" kx="1200000" algn="br" rotWithShape="0">
                <a:prstClr val="black">
                  <a:alpha val="20000"/>
                </a:prstClr>
              </a:outerShdw>
            </a:effectLst>
          </c:spPr>
          <c:invertIfNegative val="0"/>
          <c:cat>
            <c:strRef>
              <c:f>Hoja1!$A$2:$A$3</c:f>
              <c:strCache>
                <c:ptCount val="2"/>
                <c:pt idx="0">
                  <c:v>Educación</c:v>
                </c:pt>
                <c:pt idx="1">
                  <c:v>Servicios Públicos Generales</c:v>
                </c:pt>
              </c:strCache>
            </c:strRef>
          </c:cat>
          <c:val>
            <c:numRef>
              <c:f>Hoja1!$D$2:$D$3</c:f>
              <c:numCache>
                <c:formatCode>#,##0.00</c:formatCode>
                <c:ptCount val="2"/>
                <c:pt idx="0">
                  <c:v>6905.6299999999992</c:v>
                </c:pt>
                <c:pt idx="1">
                  <c:v>5.7800000000000011</c:v>
                </c:pt>
              </c:numCache>
            </c:numRef>
          </c:val>
          <c:extLst>
            <c:ext xmlns:c16="http://schemas.microsoft.com/office/drawing/2014/chart" uri="{C3380CC4-5D6E-409C-BE32-E72D297353CC}">
              <c16:uniqueId val="{00000002-77C2-4F95-8521-CC6692AAB892}"/>
            </c:ext>
          </c:extLst>
        </c:ser>
        <c:dLbls>
          <c:showLegendKey val="0"/>
          <c:showVal val="0"/>
          <c:showCatName val="0"/>
          <c:showSerName val="0"/>
          <c:showPercent val="0"/>
          <c:showBubbleSize val="0"/>
        </c:dLbls>
        <c:gapWidth val="129"/>
        <c:overlap val="-27"/>
        <c:axId val="1841422080"/>
        <c:axId val="1841418336"/>
      </c:barChart>
      <c:catAx>
        <c:axId val="184142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cap="none" baseline="0">
                <a:solidFill>
                  <a:srgbClr val="004C82"/>
                </a:solidFill>
                <a:latin typeface="+mj-lt"/>
                <a:ea typeface="Arial"/>
                <a:cs typeface="Arial"/>
                <a:sym typeface="Arial"/>
              </a:defRPr>
            </a:pPr>
            <a:endParaRPr lang="es-GT"/>
          </a:p>
        </c:txPr>
        <c:crossAx val="1841418336"/>
        <c:crosses val="autoZero"/>
        <c:auto val="1"/>
        <c:lblAlgn val="ctr"/>
        <c:lblOffset val="100"/>
        <c:noMultiLvlLbl val="0"/>
      </c:catAx>
      <c:valAx>
        <c:axId val="18414183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1841422080"/>
        <c:crosses val="autoZero"/>
        <c:crossBetween val="between"/>
      </c:valAx>
      <c:spPr>
        <a:noFill/>
        <a:ln>
          <a:noFill/>
        </a:ln>
        <a:effectLst/>
      </c:spPr>
    </c:plotArea>
    <c:legend>
      <c:legendPos val="r"/>
      <c:layout>
        <c:manualLayout>
          <c:xMode val="edge"/>
          <c:yMode val="edge"/>
          <c:x val="4.4726877235742417E-3"/>
          <c:y val="0.81891340103984589"/>
          <c:w val="0.19289810642294886"/>
          <c:h val="0.181086565784728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1">
                  <a:lumMod val="50000"/>
                </a:schemeClr>
              </a:solidFill>
              <a:latin typeface="+mj-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GT"/>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1FF7BE-4E72-154B-BC0E-7FFAE524BB6B}" type="datetimeFigureOut">
              <a:rPr lang="es-GT" smtClean="0"/>
              <a:t>6/09/2023</a:t>
            </a:fld>
            <a:endParaRPr lang="es-GT"/>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GT"/>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ACF3-879F-7843-929C-9206A0D7ACC7}" type="slidenum">
              <a:rPr lang="es-GT" smtClean="0"/>
              <a:t>‹Nº›</a:t>
            </a:fld>
            <a:endParaRPr lang="es-GT"/>
          </a:p>
        </p:txBody>
      </p:sp>
    </p:spTree>
    <p:extLst>
      <p:ext uri="{BB962C8B-B14F-4D97-AF65-F5344CB8AC3E}">
        <p14:creationId xmlns:p14="http://schemas.microsoft.com/office/powerpoint/2010/main" val="2937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a:t>
            </a:fld>
            <a:endParaRPr lang="es-GT">
              <a:solidFill>
                <a:prstClr val="black"/>
              </a:solidFill>
              <a:latin typeface="Calibri" panose="020F0502020204030204"/>
            </a:endParaRPr>
          </a:p>
        </p:txBody>
      </p:sp>
    </p:spTree>
    <p:extLst>
      <p:ext uri="{BB962C8B-B14F-4D97-AF65-F5344CB8AC3E}">
        <p14:creationId xmlns:p14="http://schemas.microsoft.com/office/powerpoint/2010/main" val="414130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0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12</a:t>
            </a:fld>
            <a:endParaRPr lang="es-GT">
              <a:solidFill>
                <a:prstClr val="black"/>
              </a:solidFill>
              <a:latin typeface="Calibri" panose="020F0502020204030204"/>
            </a:endParaRPr>
          </a:p>
        </p:txBody>
      </p:sp>
    </p:spTree>
    <p:extLst>
      <p:ext uri="{BB962C8B-B14F-4D97-AF65-F5344CB8AC3E}">
        <p14:creationId xmlns:p14="http://schemas.microsoft.com/office/powerpoint/2010/main" val="171870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13</a:t>
            </a:fld>
            <a:endParaRPr lang="es-GT"/>
          </a:p>
        </p:txBody>
      </p:sp>
    </p:spTree>
    <p:extLst>
      <p:ext uri="{BB962C8B-B14F-4D97-AF65-F5344CB8AC3E}">
        <p14:creationId xmlns:p14="http://schemas.microsoft.com/office/powerpoint/2010/main" val="51631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46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GT"/>
              <a:t>15</a:t>
            </a:fld>
            <a:endParaRPr/>
          </a:p>
        </p:txBody>
      </p:sp>
    </p:spTree>
    <p:extLst>
      <p:ext uri="{BB962C8B-B14F-4D97-AF65-F5344CB8AC3E}">
        <p14:creationId xmlns:p14="http://schemas.microsoft.com/office/powerpoint/2010/main" val="1044692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16</a:t>
            </a:fld>
            <a:endParaRPr lang="es-GT"/>
          </a:p>
        </p:txBody>
      </p:sp>
    </p:spTree>
    <p:extLst>
      <p:ext uri="{BB962C8B-B14F-4D97-AF65-F5344CB8AC3E}">
        <p14:creationId xmlns:p14="http://schemas.microsoft.com/office/powerpoint/2010/main" val="79570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17</a:t>
            </a:fld>
            <a:endParaRPr lang="es-GT"/>
          </a:p>
        </p:txBody>
      </p:sp>
    </p:spTree>
    <p:extLst>
      <p:ext uri="{BB962C8B-B14F-4D97-AF65-F5344CB8AC3E}">
        <p14:creationId xmlns:p14="http://schemas.microsoft.com/office/powerpoint/2010/main" val="998198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18</a:t>
            </a:fld>
            <a:endParaRPr lang="es-GT"/>
          </a:p>
        </p:txBody>
      </p:sp>
    </p:spTree>
    <p:extLst>
      <p:ext uri="{BB962C8B-B14F-4D97-AF65-F5344CB8AC3E}">
        <p14:creationId xmlns:p14="http://schemas.microsoft.com/office/powerpoint/2010/main" val="2957534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19</a:t>
            </a:fld>
            <a:endParaRPr lang="es-GT"/>
          </a:p>
        </p:txBody>
      </p:sp>
    </p:spTree>
    <p:extLst>
      <p:ext uri="{BB962C8B-B14F-4D97-AF65-F5344CB8AC3E}">
        <p14:creationId xmlns:p14="http://schemas.microsoft.com/office/powerpoint/2010/main" val="164502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20</a:t>
            </a:fld>
            <a:endParaRPr lang="es-GT"/>
          </a:p>
        </p:txBody>
      </p:sp>
    </p:spTree>
    <p:extLst>
      <p:ext uri="{BB962C8B-B14F-4D97-AF65-F5344CB8AC3E}">
        <p14:creationId xmlns:p14="http://schemas.microsoft.com/office/powerpoint/2010/main" val="113137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3</a:t>
            </a:fld>
            <a:endParaRPr lang="es-GT">
              <a:solidFill>
                <a:prstClr val="black"/>
              </a:solidFill>
              <a:latin typeface="Calibri" panose="020F0502020204030204"/>
            </a:endParaRPr>
          </a:p>
        </p:txBody>
      </p:sp>
    </p:spTree>
    <p:extLst>
      <p:ext uri="{BB962C8B-B14F-4D97-AF65-F5344CB8AC3E}">
        <p14:creationId xmlns:p14="http://schemas.microsoft.com/office/powerpoint/2010/main" val="160639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21</a:t>
            </a:fld>
            <a:endParaRPr lang="es-GT"/>
          </a:p>
        </p:txBody>
      </p:sp>
    </p:spTree>
    <p:extLst>
      <p:ext uri="{BB962C8B-B14F-4D97-AF65-F5344CB8AC3E}">
        <p14:creationId xmlns:p14="http://schemas.microsoft.com/office/powerpoint/2010/main" val="220273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22</a:t>
            </a:fld>
            <a:endParaRPr lang="es-GT"/>
          </a:p>
        </p:txBody>
      </p:sp>
    </p:spTree>
    <p:extLst>
      <p:ext uri="{BB962C8B-B14F-4D97-AF65-F5344CB8AC3E}">
        <p14:creationId xmlns:p14="http://schemas.microsoft.com/office/powerpoint/2010/main" val="254888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23</a:t>
            </a:fld>
            <a:endParaRPr lang="es-GT"/>
          </a:p>
        </p:txBody>
      </p:sp>
    </p:spTree>
    <p:extLst>
      <p:ext uri="{BB962C8B-B14F-4D97-AF65-F5344CB8AC3E}">
        <p14:creationId xmlns:p14="http://schemas.microsoft.com/office/powerpoint/2010/main" val="2434824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24</a:t>
            </a:fld>
            <a:endParaRPr lang="es-GT"/>
          </a:p>
        </p:txBody>
      </p:sp>
    </p:spTree>
    <p:extLst>
      <p:ext uri="{BB962C8B-B14F-4D97-AF65-F5344CB8AC3E}">
        <p14:creationId xmlns:p14="http://schemas.microsoft.com/office/powerpoint/2010/main" val="2174789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25</a:t>
            </a:fld>
            <a:endParaRPr lang="es-GT"/>
          </a:p>
        </p:txBody>
      </p:sp>
    </p:spTree>
    <p:extLst>
      <p:ext uri="{BB962C8B-B14F-4D97-AF65-F5344CB8AC3E}">
        <p14:creationId xmlns:p14="http://schemas.microsoft.com/office/powerpoint/2010/main" val="117974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GT"/>
              <a:t>26</a:t>
            </a:fld>
            <a:endParaRPr/>
          </a:p>
        </p:txBody>
      </p:sp>
    </p:spTree>
    <p:extLst>
      <p:ext uri="{BB962C8B-B14F-4D97-AF65-F5344CB8AC3E}">
        <p14:creationId xmlns:p14="http://schemas.microsoft.com/office/powerpoint/2010/main" val="21378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27</a:t>
            </a:fld>
            <a:endParaRPr lang="es-GT">
              <a:solidFill>
                <a:prstClr val="black"/>
              </a:solidFill>
              <a:latin typeface="Calibri" panose="020F0502020204030204"/>
            </a:endParaRPr>
          </a:p>
        </p:txBody>
      </p:sp>
    </p:spTree>
    <p:extLst>
      <p:ext uri="{BB962C8B-B14F-4D97-AF65-F5344CB8AC3E}">
        <p14:creationId xmlns:p14="http://schemas.microsoft.com/office/powerpoint/2010/main" val="33278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GT"/>
              <a:t>28</a:t>
            </a:fld>
            <a:endParaRPr/>
          </a:p>
        </p:txBody>
      </p:sp>
    </p:spTree>
    <p:extLst>
      <p:ext uri="{BB962C8B-B14F-4D97-AF65-F5344CB8AC3E}">
        <p14:creationId xmlns:p14="http://schemas.microsoft.com/office/powerpoint/2010/main" val="1011694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29</a:t>
            </a:fld>
            <a:endParaRPr lang="es-GT">
              <a:solidFill>
                <a:prstClr val="black"/>
              </a:solidFill>
              <a:latin typeface="Calibri" panose="020F0502020204030204"/>
            </a:endParaRPr>
          </a:p>
        </p:txBody>
      </p:sp>
    </p:spTree>
    <p:extLst>
      <p:ext uri="{BB962C8B-B14F-4D97-AF65-F5344CB8AC3E}">
        <p14:creationId xmlns:p14="http://schemas.microsoft.com/office/powerpoint/2010/main" val="341467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30</a:t>
            </a:fld>
            <a:endParaRPr lang="es-GT">
              <a:solidFill>
                <a:prstClr val="black"/>
              </a:solidFill>
              <a:latin typeface="Calibri" panose="020F0502020204030204"/>
            </a:endParaRPr>
          </a:p>
        </p:txBody>
      </p:sp>
    </p:spTree>
    <p:extLst>
      <p:ext uri="{BB962C8B-B14F-4D97-AF65-F5344CB8AC3E}">
        <p14:creationId xmlns:p14="http://schemas.microsoft.com/office/powerpoint/2010/main" val="379483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GT"/>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31</a:t>
            </a:fld>
            <a:endParaRPr lang="es-GT">
              <a:solidFill>
                <a:prstClr val="black"/>
              </a:solidFill>
              <a:latin typeface="Calibri" panose="020F0502020204030204"/>
            </a:endParaRPr>
          </a:p>
        </p:txBody>
      </p:sp>
    </p:spTree>
    <p:extLst>
      <p:ext uri="{BB962C8B-B14F-4D97-AF65-F5344CB8AC3E}">
        <p14:creationId xmlns:p14="http://schemas.microsoft.com/office/powerpoint/2010/main" val="58530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32</a:t>
            </a:fld>
            <a:endParaRPr lang="es-GT">
              <a:solidFill>
                <a:prstClr val="black"/>
              </a:solidFill>
              <a:latin typeface="Calibri" panose="020F0502020204030204"/>
            </a:endParaRPr>
          </a:p>
        </p:txBody>
      </p:sp>
    </p:spTree>
    <p:extLst>
      <p:ext uri="{BB962C8B-B14F-4D97-AF65-F5344CB8AC3E}">
        <p14:creationId xmlns:p14="http://schemas.microsoft.com/office/powerpoint/2010/main" val="207985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93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6</a:t>
            </a:fld>
            <a:endParaRPr lang="es-GT">
              <a:solidFill>
                <a:prstClr val="black"/>
              </a:solidFill>
              <a:latin typeface="Calibri" panose="020F0502020204030204"/>
            </a:endParaRPr>
          </a:p>
        </p:txBody>
      </p:sp>
    </p:spTree>
    <p:extLst>
      <p:ext uri="{BB962C8B-B14F-4D97-AF65-F5344CB8AC3E}">
        <p14:creationId xmlns:p14="http://schemas.microsoft.com/office/powerpoint/2010/main" val="144958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7</a:t>
            </a:fld>
            <a:endParaRPr lang="es-GT">
              <a:solidFill>
                <a:prstClr val="black"/>
              </a:solidFill>
              <a:latin typeface="Calibri" panose="020F0502020204030204"/>
            </a:endParaRPr>
          </a:p>
        </p:txBody>
      </p:sp>
    </p:spTree>
    <p:extLst>
      <p:ext uri="{BB962C8B-B14F-4D97-AF65-F5344CB8AC3E}">
        <p14:creationId xmlns:p14="http://schemas.microsoft.com/office/powerpoint/2010/main" val="381715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00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9</a:t>
            </a:fld>
            <a:endParaRPr lang="es-GT">
              <a:solidFill>
                <a:prstClr val="black"/>
              </a:solidFill>
              <a:latin typeface="Calibri" panose="020F0502020204030204"/>
            </a:endParaRPr>
          </a:p>
        </p:txBody>
      </p:sp>
    </p:spTree>
    <p:extLst>
      <p:ext uri="{BB962C8B-B14F-4D97-AF65-F5344CB8AC3E}">
        <p14:creationId xmlns:p14="http://schemas.microsoft.com/office/powerpoint/2010/main" val="402214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10</a:t>
            </a:fld>
            <a:endParaRPr lang="es-GT">
              <a:solidFill>
                <a:prstClr val="black"/>
              </a:solidFill>
              <a:latin typeface="Calibri" panose="020F0502020204030204"/>
            </a:endParaRPr>
          </a:p>
        </p:txBody>
      </p:sp>
    </p:spTree>
    <p:extLst>
      <p:ext uri="{BB962C8B-B14F-4D97-AF65-F5344CB8AC3E}">
        <p14:creationId xmlns:p14="http://schemas.microsoft.com/office/powerpoint/2010/main" val="25247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36274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80268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35515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1_Título y objetos">
    <p:spTree>
      <p:nvGrpSpPr>
        <p:cNvPr id="1" name="Shape 12"/>
        <p:cNvGrpSpPr/>
        <p:nvPr/>
      </p:nvGrpSpPr>
      <p:grpSpPr>
        <a:xfrm>
          <a:off x="0" y="0"/>
          <a:ext cx="0" cy="0"/>
          <a:chOff x="0" y="0"/>
          <a:chExt cx="0" cy="0"/>
        </a:xfrm>
      </p:grpSpPr>
      <p:pic>
        <p:nvPicPr>
          <p:cNvPr id="13" name="Google Shape;13;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7"/>
            <a:ext cx="12192000" cy="6858014"/>
          </a:xfrm>
          <a:prstGeom prst="rect">
            <a:avLst/>
          </a:prstGeom>
          <a:noFill/>
          <a:ln>
            <a:noFill/>
          </a:ln>
        </p:spPr>
      </p:pic>
      <p:sp>
        <p:nvSpPr>
          <p:cNvPr id="14" name="Google Shape;14;p11"/>
          <p:cNvSpPr txBox="1"/>
          <p:nvPr/>
        </p:nvSpPr>
        <p:spPr>
          <a:xfrm>
            <a:off x="853075" y="6244250"/>
            <a:ext cx="2271300" cy="275700"/>
          </a:xfrm>
          <a:prstGeom prst="rect">
            <a:avLst/>
          </a:prstGeom>
          <a:noFill/>
          <a:ln>
            <a:noFill/>
          </a:ln>
        </p:spPr>
        <p:txBody>
          <a:bodyPr spcFirstLastPara="1" wrap="square" lIns="90000" tIns="90000" rIns="126000" bIns="91425" anchor="ctr" anchorCtr="0">
            <a:noAutofit/>
          </a:bodyPr>
          <a:lstStyle/>
          <a:p>
            <a:pPr marL="0" lvl="0" indent="0" algn="l" rtl="0">
              <a:spcBef>
                <a:spcPts val="0"/>
              </a:spcBef>
              <a:spcAft>
                <a:spcPts val="0"/>
              </a:spcAft>
              <a:buNone/>
            </a:pPr>
            <a:r>
              <a:rPr lang="es-GT" sz="600">
                <a:solidFill>
                  <a:schemeClr val="lt1"/>
                </a:solidFill>
                <a:latin typeface="Vollkorn Black"/>
                <a:ea typeface="Vollkorn Black"/>
                <a:cs typeface="Vollkorn Black"/>
                <a:sym typeface="Vollkorn Black"/>
              </a:rPr>
              <a:t>R  E  N  D  I  C  I  Ó  N        D  E      C  U  E  N  T  A  S</a:t>
            </a:r>
            <a:endParaRPr sz="600">
              <a:solidFill>
                <a:schemeClr val="lt1"/>
              </a:solidFill>
              <a:latin typeface="Vollkorn Black"/>
              <a:ea typeface="Vollkorn Black"/>
              <a:cs typeface="Vollkorn Black"/>
              <a:sym typeface="Vollkorn Black"/>
            </a:endParaRPr>
          </a:p>
        </p:txBody>
      </p:sp>
      <p:sp>
        <p:nvSpPr>
          <p:cNvPr id="15" name="Google Shape;15;p11"/>
          <p:cNvSpPr txBox="1"/>
          <p:nvPr/>
        </p:nvSpPr>
        <p:spPr>
          <a:xfrm>
            <a:off x="9587800" y="6270425"/>
            <a:ext cx="2271300" cy="275700"/>
          </a:xfrm>
          <a:prstGeom prst="rect">
            <a:avLst/>
          </a:prstGeom>
          <a:noFill/>
          <a:ln>
            <a:noFill/>
          </a:ln>
        </p:spPr>
        <p:txBody>
          <a:bodyPr spcFirstLastPara="1" wrap="square" lIns="90000" tIns="90000" rIns="126000" bIns="91425" anchor="ctr" anchorCtr="0">
            <a:noAutofit/>
          </a:bodyPr>
          <a:lstStyle/>
          <a:p>
            <a:pPr marL="0" lvl="0" indent="0" algn="l" rtl="0">
              <a:spcBef>
                <a:spcPts val="0"/>
              </a:spcBef>
              <a:spcAft>
                <a:spcPts val="0"/>
              </a:spcAft>
              <a:buNone/>
            </a:pPr>
            <a:r>
              <a:rPr lang="es-GT" sz="600">
                <a:solidFill>
                  <a:schemeClr val="lt1"/>
                </a:solidFill>
                <a:latin typeface="Vollkorn Black"/>
                <a:ea typeface="Vollkorn Black"/>
                <a:cs typeface="Vollkorn Black"/>
                <a:sym typeface="Vollkorn Black"/>
              </a:rPr>
              <a:t>P  R  I  M  E  R      C  U  A  T  R  I  M  E  S  T  R  E</a:t>
            </a:r>
            <a:endParaRPr sz="600">
              <a:solidFill>
                <a:schemeClr val="lt1"/>
              </a:solidFill>
              <a:latin typeface="Vollkorn Black"/>
              <a:ea typeface="Vollkorn Black"/>
              <a:cs typeface="Vollkorn Black"/>
              <a:sym typeface="Vollkorn Black"/>
            </a:endParaRPr>
          </a:p>
        </p:txBody>
      </p:sp>
    </p:spTree>
    <p:extLst>
      <p:ext uri="{BB962C8B-B14F-4D97-AF65-F5344CB8AC3E}">
        <p14:creationId xmlns:p14="http://schemas.microsoft.com/office/powerpoint/2010/main" val="342359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24333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1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1933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3304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45499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731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02845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10B08C3D-020A-7F47-81CB-131F2992A84C}" type="datetimeFigureOut">
              <a:rPr lang="es-GT" smtClean="0"/>
              <a:t>6/09/2023</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19639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t>6/09/2023</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288311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7B0DCD-1018-C3F4-5E4C-B8552DAE7CD4}"/>
              </a:ext>
            </a:extLst>
          </p:cNvPr>
          <p:cNvPicPr>
            <a:picLocks noChangeAspect="1"/>
          </p:cNvPicPr>
          <p:nvPr/>
        </p:nvPicPr>
        <p:blipFill>
          <a:blip r:embed="rId2"/>
          <a:stretch>
            <a:fillRect/>
          </a:stretch>
        </p:blipFill>
        <p:spPr>
          <a:xfrm>
            <a:off x="0" y="0"/>
            <a:ext cx="12177887" cy="6851650"/>
          </a:xfrm>
          <a:prstGeom prst="rect">
            <a:avLst/>
          </a:prstGeom>
        </p:spPr>
      </p:pic>
      <p:pic>
        <p:nvPicPr>
          <p:cNvPr id="4" name="Imagen 3">
            <a:extLst>
              <a:ext uri="{FF2B5EF4-FFF2-40B4-BE49-F238E27FC236}">
                <a16:creationId xmlns:a16="http://schemas.microsoft.com/office/drawing/2014/main" id="{7BEBEE5E-8C4E-D3A4-0CE0-3E49ECB379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Tree>
    <p:extLst>
      <p:ext uri="{BB962C8B-B14F-4D97-AF65-F5344CB8AC3E}">
        <p14:creationId xmlns:p14="http://schemas.microsoft.com/office/powerpoint/2010/main" val="266603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arrollando capacidades de ciencia de datos en Directivos Públicos">
            <a:extLst>
              <a:ext uri="{FF2B5EF4-FFF2-40B4-BE49-F238E27FC236}">
                <a16:creationId xmlns:a16="http://schemas.microsoft.com/office/drawing/2014/main" id="{845FA974-79DE-9400-EAB0-630BDEBDBA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531" y="43224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88;gf0d19952ec_2_5">
            <a:extLst>
              <a:ext uri="{FF2B5EF4-FFF2-40B4-BE49-F238E27FC236}">
                <a16:creationId xmlns:a16="http://schemas.microsoft.com/office/drawing/2014/main" id="{157ADEE4-6B2F-4409-B612-8801C82589D8}"/>
              </a:ext>
            </a:extLst>
          </p:cNvPr>
          <p:cNvSpPr/>
          <p:nvPr/>
        </p:nvSpPr>
        <p:spPr>
          <a:xfrm>
            <a:off x="1922113" y="1811256"/>
            <a:ext cx="423600" cy="31095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9;gf0d19952ec_2_5">
            <a:extLst>
              <a:ext uri="{FF2B5EF4-FFF2-40B4-BE49-F238E27FC236}">
                <a16:creationId xmlns:a16="http://schemas.microsoft.com/office/drawing/2014/main" id="{E246C97F-5E58-4198-9E5C-0B0969B75A35}"/>
              </a:ext>
            </a:extLst>
          </p:cNvPr>
          <p:cNvSpPr/>
          <p:nvPr/>
        </p:nvSpPr>
        <p:spPr>
          <a:xfrm>
            <a:off x="7361463" y="1937256"/>
            <a:ext cx="553200" cy="2857500"/>
          </a:xfrm>
          <a:prstGeom prst="leftBrace">
            <a:avLst>
              <a:gd name="adj1" fmla="val 50000"/>
              <a:gd name="adj2" fmla="val 5096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0;gf0d19952ec_2_5">
            <a:extLst>
              <a:ext uri="{FF2B5EF4-FFF2-40B4-BE49-F238E27FC236}">
                <a16:creationId xmlns:a16="http://schemas.microsoft.com/office/drawing/2014/main" id="{BA562B54-A2A0-4CBC-9FA4-62AD830E400B}"/>
              </a:ext>
            </a:extLst>
          </p:cNvPr>
          <p:cNvSpPr/>
          <p:nvPr/>
        </p:nvSpPr>
        <p:spPr>
          <a:xfrm>
            <a:off x="9971613" y="1914156"/>
            <a:ext cx="331800" cy="28575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1;gf0d19952ec_2_5">
            <a:extLst>
              <a:ext uri="{FF2B5EF4-FFF2-40B4-BE49-F238E27FC236}">
                <a16:creationId xmlns:a16="http://schemas.microsoft.com/office/drawing/2014/main" id="{E5C9665A-827F-48BD-A121-D86C636D6C20}"/>
              </a:ext>
            </a:extLst>
          </p:cNvPr>
          <p:cNvSpPr/>
          <p:nvPr/>
        </p:nvSpPr>
        <p:spPr>
          <a:xfrm>
            <a:off x="234338" y="3089130"/>
            <a:ext cx="1451100" cy="797225"/>
          </a:xfrm>
          <a:prstGeom prst="rect">
            <a:avLst/>
          </a:prstGeom>
          <a:solidFill>
            <a:srgbClr val="00335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2;gf0d19952ec_2_5">
            <a:extLst>
              <a:ext uri="{FF2B5EF4-FFF2-40B4-BE49-F238E27FC236}">
                <a16:creationId xmlns:a16="http://schemas.microsoft.com/office/drawing/2014/main" id="{AC4E0AA6-0AF9-4632-85CE-07206E7EEF9B}"/>
              </a:ext>
            </a:extLst>
          </p:cNvPr>
          <p:cNvSpPr txBox="1"/>
          <p:nvPr/>
        </p:nvSpPr>
        <p:spPr>
          <a:xfrm>
            <a:off x="234338" y="3165906"/>
            <a:ext cx="145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GT" b="1">
                <a:solidFill>
                  <a:schemeClr val="lt1"/>
                </a:solidFill>
                <a:latin typeface="Montserrat"/>
                <a:ea typeface="Montserrat"/>
                <a:cs typeface="Montserrat"/>
                <a:sym typeface="Montserrat"/>
              </a:rPr>
              <a:t>BASE LEGAL</a:t>
            </a:r>
            <a:endParaRPr b="1">
              <a:solidFill>
                <a:schemeClr val="lt1"/>
              </a:solidFill>
              <a:latin typeface="Montserrat"/>
              <a:ea typeface="Montserrat"/>
              <a:cs typeface="Montserrat"/>
              <a:sym typeface="Montserrat"/>
            </a:endParaRPr>
          </a:p>
        </p:txBody>
      </p:sp>
      <p:sp>
        <p:nvSpPr>
          <p:cNvPr id="11" name="Google Shape;193;gf0d19952ec_2_5">
            <a:extLst>
              <a:ext uri="{FF2B5EF4-FFF2-40B4-BE49-F238E27FC236}">
                <a16:creationId xmlns:a16="http://schemas.microsoft.com/office/drawing/2014/main" id="{8E8300C6-0F97-457D-BAEE-352D91B0713D}"/>
              </a:ext>
            </a:extLst>
          </p:cNvPr>
          <p:cNvSpPr/>
          <p:nvPr/>
        </p:nvSpPr>
        <p:spPr>
          <a:xfrm>
            <a:off x="2493288" y="1397444"/>
            <a:ext cx="2499000" cy="867600"/>
          </a:xfrm>
          <a:prstGeom prst="rect">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4;gf0d19952ec_2_5">
            <a:extLst>
              <a:ext uri="{FF2B5EF4-FFF2-40B4-BE49-F238E27FC236}">
                <a16:creationId xmlns:a16="http://schemas.microsoft.com/office/drawing/2014/main" id="{73BFC646-412E-4D90-8723-026898DC640B}"/>
              </a:ext>
            </a:extLst>
          </p:cNvPr>
          <p:cNvSpPr txBox="1"/>
          <p:nvPr/>
        </p:nvSpPr>
        <p:spPr>
          <a:xfrm>
            <a:off x="2645688" y="1438706"/>
            <a:ext cx="2243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ARTÍCULOS 74 Y 76 DE LA CONSTITUCIÓN POLÍTICA </a:t>
            </a:r>
            <a:endParaRPr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DE LA REPÚBLICA</a:t>
            </a:r>
            <a:endParaRPr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13" name="Google Shape;195;gf0d19952ec_2_5">
            <a:extLst>
              <a:ext uri="{FF2B5EF4-FFF2-40B4-BE49-F238E27FC236}">
                <a16:creationId xmlns:a16="http://schemas.microsoft.com/office/drawing/2014/main" id="{CD1FDCBB-00A9-4D51-9C22-A2EF1A69CB24}"/>
              </a:ext>
            </a:extLst>
          </p:cNvPr>
          <p:cNvSpPr/>
          <p:nvPr/>
        </p:nvSpPr>
        <p:spPr>
          <a:xfrm>
            <a:off x="2541713" y="2932194"/>
            <a:ext cx="2499000" cy="867600"/>
          </a:xfrm>
          <a:prstGeom prst="rect">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gf0d19952ec_2_5">
            <a:extLst>
              <a:ext uri="{FF2B5EF4-FFF2-40B4-BE49-F238E27FC236}">
                <a16:creationId xmlns:a16="http://schemas.microsoft.com/office/drawing/2014/main" id="{A2D8E29F-1FFF-4DBF-BEF3-87D36E7CFEC3}"/>
              </a:ext>
            </a:extLst>
          </p:cNvPr>
          <p:cNvSpPr txBox="1"/>
          <p:nvPr/>
        </p:nvSpPr>
        <p:spPr>
          <a:xfrm>
            <a:off x="2694113" y="2973456"/>
            <a:ext cx="2565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ARTÍCULO 33 DEL </a:t>
            </a:r>
            <a:endParaRPr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DECRETO 114-97 LEY DEL </a:t>
            </a:r>
            <a:endParaRPr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ORGANISMO EJECUTIVO</a:t>
            </a:r>
            <a:endParaRPr sz="10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15" name="Google Shape;197;gf0d19952ec_2_5">
            <a:extLst>
              <a:ext uri="{FF2B5EF4-FFF2-40B4-BE49-F238E27FC236}">
                <a16:creationId xmlns:a16="http://schemas.microsoft.com/office/drawing/2014/main" id="{2A30CA5F-93D4-40AB-AB7B-522E25A79EFD}"/>
              </a:ext>
            </a:extLst>
          </p:cNvPr>
          <p:cNvSpPr/>
          <p:nvPr/>
        </p:nvSpPr>
        <p:spPr>
          <a:xfrm>
            <a:off x="2493288" y="4420744"/>
            <a:ext cx="2499000" cy="867600"/>
          </a:xfrm>
          <a:prstGeom prst="rect">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gf0d19952ec_2_5">
            <a:extLst>
              <a:ext uri="{FF2B5EF4-FFF2-40B4-BE49-F238E27FC236}">
                <a16:creationId xmlns:a16="http://schemas.microsoft.com/office/drawing/2014/main" id="{B5F2F706-D7A4-4C78-81A5-67F02826F098}"/>
              </a:ext>
            </a:extLst>
          </p:cNvPr>
          <p:cNvSpPr txBox="1"/>
          <p:nvPr/>
        </p:nvSpPr>
        <p:spPr>
          <a:xfrm>
            <a:off x="2645688" y="4462006"/>
            <a:ext cx="2565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ARTÍCULOS 1 Y 2, DECRETO LEGISLATIVO 12-91 LEY DE EDUCACIÓN NACIONAL</a:t>
            </a:r>
            <a:endParaRPr sz="8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17" name="Google Shape;199;gf0d19952ec_2_5">
            <a:extLst>
              <a:ext uri="{FF2B5EF4-FFF2-40B4-BE49-F238E27FC236}">
                <a16:creationId xmlns:a16="http://schemas.microsoft.com/office/drawing/2014/main" id="{928C5689-A647-4B5D-AC16-A3605ADD2231}"/>
              </a:ext>
            </a:extLst>
          </p:cNvPr>
          <p:cNvSpPr/>
          <p:nvPr/>
        </p:nvSpPr>
        <p:spPr>
          <a:xfrm>
            <a:off x="5339349" y="2542906"/>
            <a:ext cx="1938489" cy="1854750"/>
          </a:xfrm>
          <a:prstGeom prst="rect">
            <a:avLst/>
          </a:prstGeom>
          <a:solidFill>
            <a:srgbClr val="00335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gf0d19952ec_2_5">
            <a:extLst>
              <a:ext uri="{FF2B5EF4-FFF2-40B4-BE49-F238E27FC236}">
                <a16:creationId xmlns:a16="http://schemas.microsoft.com/office/drawing/2014/main" id="{FBE95E63-BE10-4D0C-9375-254FA107584C}"/>
              </a:ext>
            </a:extLst>
          </p:cNvPr>
          <p:cNvSpPr txBox="1"/>
          <p:nvPr/>
        </p:nvSpPr>
        <p:spPr>
          <a:xfrm>
            <a:off x="5339349" y="2605838"/>
            <a:ext cx="2022114" cy="18466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GT" b="1">
                <a:solidFill>
                  <a:schemeClr val="lt1"/>
                </a:solidFill>
                <a:latin typeface="Montserrat"/>
                <a:ea typeface="Montserrat"/>
                <a:cs typeface="Montserrat"/>
                <a:sym typeface="Montserrat"/>
              </a:rPr>
              <a:t>IMPORTANCIA DEL PAGO</a:t>
            </a:r>
            <a:r>
              <a:rPr lang="es-GT" b="1" baseline="30000">
                <a:solidFill>
                  <a:schemeClr val="lt1"/>
                </a:solidFill>
                <a:latin typeface="Montserrat"/>
                <a:ea typeface="Montserrat"/>
                <a:cs typeface="Montserrat"/>
                <a:sym typeface="Montserrat"/>
              </a:rPr>
              <a:t>1</a:t>
            </a:r>
            <a:endParaRPr sz="1000" b="1" baseline="30000">
              <a:solidFill>
                <a:schemeClr val="lt1"/>
              </a:solidFill>
              <a:latin typeface="Montserrat"/>
              <a:ea typeface="Montserrat"/>
              <a:cs typeface="Montserrat"/>
              <a:sym typeface="Montserrat"/>
            </a:endParaRPr>
          </a:p>
          <a:p>
            <a:pPr algn="ctr"/>
            <a:r>
              <a:rPr lang="es-GT" sz="1200" b="1">
                <a:solidFill>
                  <a:schemeClr val="lt1"/>
                </a:solidFill>
                <a:latin typeface="Montserrat"/>
                <a:ea typeface="Montserrat"/>
                <a:cs typeface="Montserrat"/>
                <a:sym typeface="Montserrat"/>
              </a:rPr>
              <a:t>Atención a más de 3.1 millones de </a:t>
            </a:r>
            <a:endParaRPr sz="1200" b="1">
              <a:solidFill>
                <a:schemeClr val="lt1"/>
              </a:solidFill>
              <a:latin typeface="Montserrat"/>
              <a:ea typeface="Montserrat"/>
              <a:cs typeface="Montserrat"/>
              <a:sym typeface="Montserrat"/>
            </a:endParaRPr>
          </a:p>
          <a:p>
            <a:pPr marL="0" lvl="0" indent="0" algn="ctr" rtl="0">
              <a:spcBef>
                <a:spcPts val="0"/>
              </a:spcBef>
              <a:spcAft>
                <a:spcPts val="0"/>
              </a:spcAft>
              <a:buNone/>
            </a:pPr>
            <a:r>
              <a:rPr lang="es-GT" sz="1200" b="1">
                <a:solidFill>
                  <a:schemeClr val="lt1"/>
                </a:solidFill>
                <a:latin typeface="Montserrat"/>
                <a:ea typeface="Montserrat"/>
                <a:cs typeface="Montserrat"/>
                <a:sym typeface="Montserrat"/>
              </a:rPr>
              <a:t>estudiantes inscritos en el sector oficial en todos los niveles educativos</a:t>
            </a:r>
            <a:endParaRPr sz="1200" b="1">
              <a:solidFill>
                <a:schemeClr val="lt1"/>
              </a:solidFill>
              <a:latin typeface="Montserrat"/>
              <a:ea typeface="Montserrat"/>
              <a:cs typeface="Montserrat"/>
              <a:sym typeface="Montserrat"/>
            </a:endParaRPr>
          </a:p>
        </p:txBody>
      </p:sp>
      <p:sp>
        <p:nvSpPr>
          <p:cNvPr id="20" name="Google Shape;202;gf0d19952ec_2_5">
            <a:extLst>
              <a:ext uri="{FF2B5EF4-FFF2-40B4-BE49-F238E27FC236}">
                <a16:creationId xmlns:a16="http://schemas.microsoft.com/office/drawing/2014/main" id="{C2DCED31-D5E5-4EF8-AFB1-84351BEDDE75}"/>
              </a:ext>
            </a:extLst>
          </p:cNvPr>
          <p:cNvSpPr txBox="1"/>
          <p:nvPr/>
        </p:nvSpPr>
        <p:spPr>
          <a:xfrm>
            <a:off x="7977275" y="1548681"/>
            <a:ext cx="1788000" cy="785100"/>
          </a:xfrm>
          <a:prstGeom prst="rect">
            <a:avLst/>
          </a:prstGeom>
          <a:solidFill>
            <a:srgbClr val="5FB1CB"/>
          </a:solidFill>
          <a:ln>
            <a:noFill/>
          </a:ln>
        </p:spPr>
        <p:txBody>
          <a:bodyPr spcFirstLastPara="1" wrap="square" lIns="91425" tIns="91425" rIns="91425" bIns="91425" anchor="t" anchorCtr="0">
            <a:spAutoFit/>
          </a:bodyPr>
          <a:lstStyle/>
          <a:p>
            <a:pPr marL="0" lvl="0" indent="0" algn="ctr">
              <a:spcBef>
                <a:spcPts val="0"/>
              </a:spcBef>
              <a:spcAft>
                <a:spcPts val="0"/>
              </a:spcAft>
              <a:buNone/>
            </a:pPr>
            <a:r>
              <a:rPr lang="es-ES" sz="1300">
                <a:solidFill>
                  <a:schemeClr val="lt1"/>
                </a:solidFill>
                <a:effectLst>
                  <a:outerShdw blurRad="38100" dist="38100" dir="2700000" algn="tl">
                    <a:srgbClr val="000000">
                      <a:alpha val="43137"/>
                    </a:srgbClr>
                  </a:outerShdw>
                </a:effectLst>
                <a:latin typeface="Montserrat Medium"/>
                <a:sym typeface="Montserrat Medium"/>
              </a:rPr>
              <a:t>127,207</a:t>
            </a:r>
            <a:endParaRPr lang="en-US">
              <a:effectLst>
                <a:outerShdw blurRad="38100" dist="38100" dir="2700000" algn="tl">
                  <a:srgbClr val="000000">
                    <a:alpha val="43137"/>
                  </a:srgbClr>
                </a:outerShdw>
              </a:effectLst>
            </a:endParaRPr>
          </a:p>
          <a:p>
            <a:pPr algn="ctr"/>
            <a:r>
              <a:rPr lang="es-GT" sz="13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PERSONAL </a:t>
            </a:r>
            <a:endParaRPr sz="13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ctr" rtl="0">
              <a:spcBef>
                <a:spcPts val="0"/>
              </a:spcBef>
              <a:spcAft>
                <a:spcPts val="0"/>
              </a:spcAft>
              <a:buNone/>
            </a:pPr>
            <a:r>
              <a:rPr lang="es-GT" sz="13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DOCENTE</a:t>
            </a:r>
            <a:r>
              <a:rPr lang="es-GT" sz="1300" baseline="300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2</a:t>
            </a:r>
            <a:endParaRPr sz="1100" baseline="300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21" name="Google Shape;203;gf0d19952ec_2_5">
            <a:extLst>
              <a:ext uri="{FF2B5EF4-FFF2-40B4-BE49-F238E27FC236}">
                <a16:creationId xmlns:a16="http://schemas.microsoft.com/office/drawing/2014/main" id="{0CD695DE-2B9D-41D9-A68F-DBD472A77BB5}"/>
              </a:ext>
            </a:extLst>
          </p:cNvPr>
          <p:cNvSpPr/>
          <p:nvPr/>
        </p:nvSpPr>
        <p:spPr>
          <a:xfrm>
            <a:off x="7977288" y="4397656"/>
            <a:ext cx="1788000" cy="867600"/>
          </a:xfrm>
          <a:prstGeom prst="rect">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gf0d19952ec_2_5">
            <a:extLst>
              <a:ext uri="{FF2B5EF4-FFF2-40B4-BE49-F238E27FC236}">
                <a16:creationId xmlns:a16="http://schemas.microsoft.com/office/drawing/2014/main" id="{D6CA1D12-F37F-40E5-BEAD-F77EC74714C5}"/>
              </a:ext>
            </a:extLst>
          </p:cNvPr>
          <p:cNvSpPr txBox="1"/>
          <p:nvPr/>
        </p:nvSpPr>
        <p:spPr>
          <a:xfrm>
            <a:off x="7977275" y="4438906"/>
            <a:ext cx="1788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3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9,102</a:t>
            </a:r>
            <a:endParaRPr sz="13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algn="ctr"/>
            <a:r>
              <a:rPr lang="es-GT" sz="13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PERSONAL </a:t>
            </a:r>
            <a:endParaRPr sz="13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ctr" rtl="0">
              <a:spcBef>
                <a:spcPts val="0"/>
              </a:spcBef>
              <a:spcAft>
                <a:spcPts val="0"/>
              </a:spcAft>
              <a:buNone/>
            </a:pPr>
            <a:r>
              <a:rPr lang="es-GT" sz="13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ADMINISTRATIVO</a:t>
            </a:r>
            <a:r>
              <a:rPr lang="es-GT" sz="1300" baseline="300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2</a:t>
            </a:r>
            <a:endParaRPr sz="1100" baseline="300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23" name="Google Shape;205;gf0d19952ec_2_5">
            <a:extLst>
              <a:ext uri="{FF2B5EF4-FFF2-40B4-BE49-F238E27FC236}">
                <a16:creationId xmlns:a16="http://schemas.microsoft.com/office/drawing/2014/main" id="{19145C87-9D22-4075-BF30-9E3CF89A253A}"/>
              </a:ext>
            </a:extLst>
          </p:cNvPr>
          <p:cNvSpPr/>
          <p:nvPr/>
        </p:nvSpPr>
        <p:spPr>
          <a:xfrm>
            <a:off x="10387038" y="2799456"/>
            <a:ext cx="1569300" cy="1086900"/>
          </a:xfrm>
          <a:prstGeom prst="rect">
            <a:avLst/>
          </a:prstGeom>
          <a:solidFill>
            <a:srgbClr val="00335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gf0d19952ec_2_5">
            <a:extLst>
              <a:ext uri="{FF2B5EF4-FFF2-40B4-BE49-F238E27FC236}">
                <a16:creationId xmlns:a16="http://schemas.microsoft.com/office/drawing/2014/main" id="{88266DA6-A6E5-4AA9-8B67-6F72ABAB1DB6}"/>
              </a:ext>
            </a:extLst>
          </p:cNvPr>
          <p:cNvSpPr txBox="1"/>
          <p:nvPr/>
        </p:nvSpPr>
        <p:spPr>
          <a:xfrm>
            <a:off x="10388363" y="2881206"/>
            <a:ext cx="1569300" cy="923299"/>
          </a:xfrm>
          <a:prstGeom prst="rect">
            <a:avLst/>
          </a:prstGeom>
          <a:noFill/>
          <a:ln>
            <a:noFill/>
          </a:ln>
        </p:spPr>
        <p:txBody>
          <a:bodyPr spcFirstLastPara="1" wrap="square" lIns="91425" tIns="91425" rIns="91425" bIns="91425" anchor="t" anchorCtr="0">
            <a:spAutoFit/>
          </a:bodyPr>
          <a:lstStyle/>
          <a:p>
            <a:pPr algn="ctr"/>
            <a:r>
              <a:rPr lang="es-GT" sz="1200">
                <a:solidFill>
                  <a:schemeClr val="lt1"/>
                </a:solidFill>
                <a:latin typeface="Montserrat Medium"/>
                <a:ea typeface="Montserrat Medium"/>
                <a:cs typeface="Montserrat Medium"/>
                <a:sym typeface="Montserrat Medium"/>
              </a:rPr>
              <a:t>INVERSIÓN  DE 67.64 % PARA GARANTIZAR LA EDUCACIÓN</a:t>
            </a:r>
            <a:r>
              <a:rPr lang="es-GT" sz="1200" baseline="30000">
                <a:solidFill>
                  <a:schemeClr val="lt1"/>
                </a:solidFill>
                <a:latin typeface="Montserrat Medium"/>
                <a:ea typeface="Montserrat Medium"/>
                <a:cs typeface="Montserrat Medium"/>
                <a:sym typeface="Montserrat Medium"/>
              </a:rPr>
              <a:t>3</a:t>
            </a:r>
            <a:endParaRPr lang="en-US" sz="1000" baseline="30000">
              <a:solidFill>
                <a:schemeClr val="lt1"/>
              </a:solidFill>
              <a:latin typeface="Montserrat Medium"/>
              <a:ea typeface="Montserrat Medium"/>
              <a:cs typeface="Montserrat Medium"/>
            </a:endParaRPr>
          </a:p>
        </p:txBody>
      </p:sp>
      <p:sp>
        <p:nvSpPr>
          <p:cNvPr id="25" name="CuadroTexto 24">
            <a:extLst>
              <a:ext uri="{FF2B5EF4-FFF2-40B4-BE49-F238E27FC236}">
                <a16:creationId xmlns:a16="http://schemas.microsoft.com/office/drawing/2014/main" id="{3A338F7A-5032-4D92-9E4C-BFB523360B75}"/>
              </a:ext>
            </a:extLst>
          </p:cNvPr>
          <p:cNvSpPr txBox="1"/>
          <p:nvPr/>
        </p:nvSpPr>
        <p:spPr>
          <a:xfrm>
            <a:off x="1000097" y="5295674"/>
            <a:ext cx="8765178" cy="892552"/>
          </a:xfrm>
          <a:prstGeom prst="rect">
            <a:avLst/>
          </a:prstGeom>
          <a:noFill/>
        </p:spPr>
        <p:txBody>
          <a:bodyPr wrap="square" lIns="91440" tIns="45720" rIns="91440" bIns="45720" rtlCol="0" anchor="t">
            <a:spAutoFit/>
          </a:bodyPr>
          <a:lstStyle/>
          <a:p>
            <a:r>
              <a:rPr lang="es-GT" sz="1300" b="1">
                <a:solidFill>
                  <a:srgbClr val="1E4E79"/>
                </a:solidFill>
              </a:rPr>
              <a:t>Fuente: </a:t>
            </a:r>
          </a:p>
          <a:p>
            <a:r>
              <a:rPr lang="es-GT" sz="1300" b="1" baseline="30000">
                <a:solidFill>
                  <a:srgbClr val="1E4E79"/>
                </a:solidFill>
              </a:rPr>
              <a:t>1</a:t>
            </a:r>
            <a:r>
              <a:rPr lang="es-GT" sz="1300" b="1">
                <a:solidFill>
                  <a:srgbClr val="1E4E79"/>
                </a:solidFill>
              </a:rPr>
              <a:t>Información proporcionada por la Dirección de Planificación Educativa -DIPLAN-</a:t>
            </a:r>
            <a:endParaRPr lang="es-GT" sz="1300" b="1">
              <a:solidFill>
                <a:srgbClr val="1E4E79"/>
              </a:solidFill>
              <a:cs typeface="Calibri"/>
            </a:endParaRPr>
          </a:p>
          <a:p>
            <a:r>
              <a:rPr lang="es-GT" sz="1300" b="1" baseline="30000">
                <a:solidFill>
                  <a:srgbClr val="1E4E79"/>
                </a:solidFill>
              </a:rPr>
              <a:t>2</a:t>
            </a:r>
            <a:r>
              <a:rPr lang="es-GT" sz="1300" b="1">
                <a:solidFill>
                  <a:srgbClr val="1E4E79"/>
                </a:solidFill>
              </a:rPr>
              <a:t>Información proporcionada por la Dirección de Recursos Humanos -DIREH- al 31 de agosto de 2023</a:t>
            </a:r>
            <a:endParaRPr lang="es-GT" sz="1300" b="1">
              <a:solidFill>
                <a:srgbClr val="1E4E79"/>
              </a:solidFill>
              <a:cs typeface="Calibri"/>
            </a:endParaRPr>
          </a:p>
          <a:p>
            <a:r>
              <a:rPr lang="es-GT" sz="1300" b="1" baseline="30000">
                <a:solidFill>
                  <a:srgbClr val="1E4E79"/>
                </a:solidFill>
              </a:rPr>
              <a:t>3</a:t>
            </a:r>
            <a:r>
              <a:rPr lang="es-GT" sz="1300" b="1">
                <a:solidFill>
                  <a:srgbClr val="1E4E79"/>
                </a:solidFill>
              </a:rPr>
              <a:t>Información del Sistema de Contabilidad Integrada -SICOIN- 31 de agosto de 2023</a:t>
            </a:r>
          </a:p>
        </p:txBody>
      </p:sp>
      <p:sp>
        <p:nvSpPr>
          <p:cNvPr id="4" name="Google Shape;106;p4">
            <a:extLst>
              <a:ext uri="{FF2B5EF4-FFF2-40B4-BE49-F238E27FC236}">
                <a16:creationId xmlns:a16="http://schemas.microsoft.com/office/drawing/2014/main" id="{0547F277-B2C9-DC4D-E9F1-4747B0312B24}"/>
              </a:ext>
            </a:extLst>
          </p:cNvPr>
          <p:cNvSpPr txBox="1"/>
          <p:nvPr/>
        </p:nvSpPr>
        <p:spPr>
          <a:xfrm>
            <a:off x="1761771" y="242201"/>
            <a:ext cx="6152891"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IMPORTANCIA DEL PAGO DE SERVIDORES PÚBLICOS del ministerio de educación</a:t>
            </a:r>
            <a:endParaRPr lang="es-GT"/>
          </a:p>
        </p:txBody>
      </p:sp>
    </p:spTree>
    <p:extLst>
      <p:ext uri="{BB962C8B-B14F-4D97-AF65-F5344CB8AC3E}">
        <p14:creationId xmlns:p14="http://schemas.microsoft.com/office/powerpoint/2010/main" val="262187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5" name="Google Shape;90;p2">
            <a:extLst>
              <a:ext uri="{FF2B5EF4-FFF2-40B4-BE49-F238E27FC236}">
                <a16:creationId xmlns:a16="http://schemas.microsoft.com/office/drawing/2014/main" id="{C63EEDFC-8E5A-4211-AAB8-316A325ADC0D}"/>
              </a:ext>
            </a:extLst>
          </p:cNvPr>
          <p:cNvSpPr txBox="1"/>
          <p:nvPr/>
        </p:nvSpPr>
        <p:spPr>
          <a:xfrm>
            <a:off x="1385592" y="189870"/>
            <a:ext cx="6819689"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rPr>
              <a:t>PAGO DE SALARIOS A SERVIDORES PÚBLICOS AL </a:t>
            </a:r>
            <a:endParaRPr sz="3100">
              <a:solidFill>
                <a:srgbClr val="004C82"/>
              </a:solidFill>
              <a:latin typeface="Bebas Neue"/>
            </a:endParaRPr>
          </a:p>
        </p:txBody>
      </p:sp>
      <p:sp>
        <p:nvSpPr>
          <p:cNvPr id="26" name="Google Shape;91;p2">
            <a:extLst>
              <a:ext uri="{FF2B5EF4-FFF2-40B4-BE49-F238E27FC236}">
                <a16:creationId xmlns:a16="http://schemas.microsoft.com/office/drawing/2014/main" id="{9555EBF8-578F-49D4-9930-68DB66642B7E}"/>
              </a:ext>
            </a:extLst>
          </p:cNvPr>
          <p:cNvSpPr txBox="1"/>
          <p:nvPr/>
        </p:nvSpPr>
        <p:spPr>
          <a:xfrm>
            <a:off x="1385592" y="618401"/>
            <a:ext cx="43812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2000">
                <a:solidFill>
                  <a:srgbClr val="004C82"/>
                </a:solidFill>
                <a:latin typeface="Bebas Neue"/>
                <a:ea typeface="Bebas Neue"/>
                <a:cs typeface="Bebas Neue"/>
                <a:sym typeface="Bebas Neue"/>
              </a:rPr>
              <a:t>SEGUNDO cuatrimestre del ejercicio fiscal 2023</a:t>
            </a:r>
            <a:endParaRPr sz="2000"/>
          </a:p>
          <a:p>
            <a:pPr marL="0" marR="0" lvl="0" indent="0" algn="l" rtl="0">
              <a:spcBef>
                <a:spcPts val="0"/>
              </a:spcBef>
              <a:spcAft>
                <a:spcPts val="0"/>
              </a:spcAft>
              <a:buNone/>
            </a:pPr>
            <a:r>
              <a:rPr lang="es-GT" sz="2000">
                <a:solidFill>
                  <a:srgbClr val="004C82"/>
                </a:solidFill>
                <a:latin typeface="Bebas Neue"/>
                <a:ea typeface="Bebas Neue"/>
                <a:cs typeface="Bebas Neue"/>
                <a:sym typeface="Bebas Neue"/>
              </a:rPr>
              <a:t>(Montos en millones de Quetzales)</a:t>
            </a:r>
            <a:endParaRPr sz="2000"/>
          </a:p>
        </p:txBody>
      </p:sp>
      <p:pic>
        <p:nvPicPr>
          <p:cNvPr id="27" name="Picture 2" descr="Desarrollando capacidades de ciencia de datos en Directivos Públicos">
            <a:extLst>
              <a:ext uri="{FF2B5EF4-FFF2-40B4-BE49-F238E27FC236}">
                <a16:creationId xmlns:a16="http://schemas.microsoft.com/office/drawing/2014/main" id="{0639D46E-158E-4006-9357-E9939850182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66698" y="308763"/>
            <a:ext cx="884586" cy="884586"/>
          </a:xfrm>
          <a:prstGeom prst="rect">
            <a:avLst/>
          </a:prstGeom>
          <a:noFill/>
          <a:extLst>
            <a:ext uri="{909E8E84-426E-40DD-AFC4-6F175D3DCCD1}">
              <a14:hiddenFill xmlns:a14="http://schemas.microsoft.com/office/drawing/2010/main">
                <a:solidFill>
                  <a:srgbClr val="FFFFFF"/>
                </a:solidFill>
              </a14:hiddenFill>
            </a:ext>
          </a:extLst>
        </p:spPr>
      </p:pic>
      <p:sp>
        <p:nvSpPr>
          <p:cNvPr id="28" name="Título 1">
            <a:extLst>
              <a:ext uri="{FF2B5EF4-FFF2-40B4-BE49-F238E27FC236}">
                <a16:creationId xmlns:a16="http://schemas.microsoft.com/office/drawing/2014/main" id="{DFC4265E-C13D-4043-BC5A-A6893482E960}"/>
              </a:ext>
            </a:extLst>
          </p:cNvPr>
          <p:cNvSpPr txBox="1">
            <a:spLocks/>
          </p:cNvSpPr>
          <p:nvPr/>
        </p:nvSpPr>
        <p:spPr>
          <a:xfrm>
            <a:off x="8616230" y="2547089"/>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a:solidFill>
                  <a:srgbClr val="004C82"/>
                </a:solidFill>
                <a:latin typeface="Bebas Neue"/>
              </a:rPr>
              <a:t>Este rubro constituye el 70.58% del total del presupuesto vigente del Ministerio de Educación.</a:t>
            </a:r>
          </a:p>
        </p:txBody>
      </p:sp>
      <p:grpSp>
        <p:nvGrpSpPr>
          <p:cNvPr id="4" name="Grupo 3">
            <a:extLst>
              <a:ext uri="{FF2B5EF4-FFF2-40B4-BE49-F238E27FC236}">
                <a16:creationId xmlns:a16="http://schemas.microsoft.com/office/drawing/2014/main" id="{E537A988-631A-4181-908B-24E59103CE74}"/>
              </a:ext>
            </a:extLst>
          </p:cNvPr>
          <p:cNvGrpSpPr/>
          <p:nvPr/>
        </p:nvGrpSpPr>
        <p:grpSpPr>
          <a:xfrm>
            <a:off x="1073022" y="1603469"/>
            <a:ext cx="7444828" cy="4914688"/>
            <a:chOff x="1073022" y="1603469"/>
            <a:chExt cx="7444828" cy="4914688"/>
          </a:xfrm>
        </p:grpSpPr>
        <p:grpSp>
          <p:nvGrpSpPr>
            <p:cNvPr id="3" name="Grupo 2">
              <a:extLst>
                <a:ext uri="{FF2B5EF4-FFF2-40B4-BE49-F238E27FC236}">
                  <a16:creationId xmlns:a16="http://schemas.microsoft.com/office/drawing/2014/main" id="{26A532EC-E559-48A2-8C5E-A7E352F50C3D}"/>
                </a:ext>
              </a:extLst>
            </p:cNvPr>
            <p:cNvGrpSpPr/>
            <p:nvPr/>
          </p:nvGrpSpPr>
          <p:grpSpPr>
            <a:xfrm>
              <a:off x="1097726" y="1603469"/>
              <a:ext cx="7420124" cy="4431673"/>
              <a:chOff x="2398289" y="1616362"/>
              <a:chExt cx="7420124" cy="4431673"/>
            </a:xfrm>
          </p:grpSpPr>
          <p:graphicFrame>
            <p:nvGraphicFramePr>
              <p:cNvPr id="11" name="Gráfico 10">
                <a:extLst>
                  <a:ext uri="{FF2B5EF4-FFF2-40B4-BE49-F238E27FC236}">
                    <a16:creationId xmlns:a16="http://schemas.microsoft.com/office/drawing/2014/main" id="{31981E17-0187-49C7-BF71-18CEC1794B47}"/>
                  </a:ext>
                </a:extLst>
              </p:cNvPr>
              <p:cNvGraphicFramePr/>
              <p:nvPr/>
            </p:nvGraphicFramePr>
            <p:xfrm>
              <a:off x="3106486" y="1741887"/>
              <a:ext cx="6711927" cy="4306148"/>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upo 11">
                <a:extLst>
                  <a:ext uri="{FF2B5EF4-FFF2-40B4-BE49-F238E27FC236}">
                    <a16:creationId xmlns:a16="http://schemas.microsoft.com/office/drawing/2014/main" id="{1F67D0B1-533B-48DC-BD91-4E3C57338709}"/>
                  </a:ext>
                </a:extLst>
              </p:cNvPr>
              <p:cNvGrpSpPr/>
              <p:nvPr/>
            </p:nvGrpSpPr>
            <p:grpSpPr>
              <a:xfrm>
                <a:off x="5887553" y="3037895"/>
                <a:ext cx="1094372" cy="501618"/>
                <a:chOff x="4255593" y="3561697"/>
                <a:chExt cx="1038225" cy="610332"/>
              </a:xfrm>
            </p:grpSpPr>
            <p:sp>
              <p:nvSpPr>
                <p:cNvPr id="13" name="Rectángulo: esquinas redondeadas 12">
                  <a:extLst>
                    <a:ext uri="{FF2B5EF4-FFF2-40B4-BE49-F238E27FC236}">
                      <a16:creationId xmlns:a16="http://schemas.microsoft.com/office/drawing/2014/main" id="{223B7223-A97F-4DAA-9098-F69A8CE05A39}"/>
                    </a:ext>
                  </a:extLst>
                </p:cNvPr>
                <p:cNvSpPr/>
                <p:nvPr/>
              </p:nvSpPr>
              <p:spPr>
                <a:xfrm>
                  <a:off x="4255593" y="3561697"/>
                  <a:ext cx="1038225" cy="4141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10,217.36</a:t>
                  </a:r>
                  <a:endParaRPr lang="es-GT" sz="1000">
                    <a:latin typeface="+mj-lt"/>
                  </a:endParaRPr>
                </a:p>
              </p:txBody>
            </p:sp>
            <p:sp>
              <p:nvSpPr>
                <p:cNvPr id="14" name="Triángulo isósceles 13">
                  <a:extLst>
                    <a:ext uri="{FF2B5EF4-FFF2-40B4-BE49-F238E27FC236}">
                      <a16:creationId xmlns:a16="http://schemas.microsoft.com/office/drawing/2014/main" id="{63F9C96C-E6C2-4F81-B0DC-B631E04F8D36}"/>
                    </a:ext>
                  </a:extLst>
                </p:cNvPr>
                <p:cNvSpPr/>
                <p:nvPr/>
              </p:nvSpPr>
              <p:spPr>
                <a:xfrm rot="10800000">
                  <a:off x="4679063" y="3986610"/>
                  <a:ext cx="219075" cy="185419"/>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nvGrpSpPr>
              <p:cNvPr id="15" name="Grupo 14">
                <a:extLst>
                  <a:ext uri="{FF2B5EF4-FFF2-40B4-BE49-F238E27FC236}">
                    <a16:creationId xmlns:a16="http://schemas.microsoft.com/office/drawing/2014/main" id="{E23E3E3A-CDFF-46AF-AB8A-8BDE79700E46}"/>
                  </a:ext>
                </a:extLst>
              </p:cNvPr>
              <p:cNvGrpSpPr/>
              <p:nvPr/>
            </p:nvGrpSpPr>
            <p:grpSpPr>
              <a:xfrm>
                <a:off x="8041610" y="3963249"/>
                <a:ext cx="1094372" cy="547534"/>
                <a:chOff x="4290643" y="3414413"/>
                <a:chExt cx="1038225" cy="624870"/>
              </a:xfrm>
            </p:grpSpPr>
            <p:sp>
              <p:nvSpPr>
                <p:cNvPr id="16" name="Rectángulo: esquinas redondeadas 15">
                  <a:extLst>
                    <a:ext uri="{FF2B5EF4-FFF2-40B4-BE49-F238E27FC236}">
                      <a16:creationId xmlns:a16="http://schemas.microsoft.com/office/drawing/2014/main" id="{857233BE-1755-4A1E-8E10-91E8204F6C82}"/>
                    </a:ext>
                  </a:extLst>
                </p:cNvPr>
                <p:cNvSpPr/>
                <p:nvPr/>
              </p:nvSpPr>
              <p:spPr>
                <a:xfrm>
                  <a:off x="4290643" y="3414413"/>
                  <a:ext cx="1038225" cy="428731"/>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bg1"/>
                      </a:solidFill>
                      <a:latin typeface="+mj-lt"/>
                    </a:rPr>
                    <a:t>5,323.70</a:t>
                  </a:r>
                  <a:endParaRPr lang="es-GT" sz="1000" dirty="0">
                    <a:latin typeface="+mj-lt"/>
                  </a:endParaRPr>
                </a:p>
              </p:txBody>
            </p:sp>
            <p:sp>
              <p:nvSpPr>
                <p:cNvPr id="17" name="Triángulo isósceles 16">
                  <a:extLst>
                    <a:ext uri="{FF2B5EF4-FFF2-40B4-BE49-F238E27FC236}">
                      <a16:creationId xmlns:a16="http://schemas.microsoft.com/office/drawing/2014/main" id="{8942E8AA-6749-4484-9DC9-126C6A931ABB}"/>
                    </a:ext>
                  </a:extLst>
                </p:cNvPr>
                <p:cNvSpPr/>
                <p:nvPr/>
              </p:nvSpPr>
              <p:spPr>
                <a:xfrm rot="10800000">
                  <a:off x="4714113" y="3853864"/>
                  <a:ext cx="219075" cy="185419"/>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sp>
            <p:nvSpPr>
              <p:cNvPr id="18" name="Bocadillo: rectángulo con esquinas redondeadas 17">
                <a:extLst>
                  <a:ext uri="{FF2B5EF4-FFF2-40B4-BE49-F238E27FC236}">
                    <a16:creationId xmlns:a16="http://schemas.microsoft.com/office/drawing/2014/main" id="{349E302C-1985-4D33-A94A-7E0EA63B1B5D}"/>
                  </a:ext>
                </a:extLst>
              </p:cNvPr>
              <p:cNvSpPr/>
              <p:nvPr/>
            </p:nvSpPr>
            <p:spPr>
              <a:xfrm>
                <a:off x="3534858" y="1616362"/>
                <a:ext cx="1221813" cy="641352"/>
              </a:xfrm>
              <a:prstGeom prst="wedgeRoundRectCallout">
                <a:avLst>
                  <a:gd name="adj1" fmla="val 19589"/>
                  <a:gd name="adj2" fmla="val 74648"/>
                  <a:gd name="adj3" fmla="val 16667"/>
                </a:avLst>
              </a:pr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accent1">
                        <a:lumMod val="75000"/>
                      </a:schemeClr>
                    </a:solidFill>
                    <a:latin typeface="+mj-lt"/>
                  </a:rPr>
                  <a:t>TOTAL VIGENTE</a:t>
                </a:r>
              </a:p>
              <a:p>
                <a:pPr algn="ctr"/>
                <a:r>
                  <a:rPr lang="es-ES" sz="1000" dirty="0">
                    <a:solidFill>
                      <a:schemeClr val="accent1">
                        <a:lumMod val="75000"/>
                      </a:schemeClr>
                    </a:solidFill>
                    <a:latin typeface="+mj-lt"/>
                  </a:rPr>
                  <a:t>15,541.06</a:t>
                </a:r>
              </a:p>
            </p:txBody>
          </p:sp>
          <p:grpSp>
            <p:nvGrpSpPr>
              <p:cNvPr id="19" name="Grupo 18">
                <a:extLst>
                  <a:ext uri="{FF2B5EF4-FFF2-40B4-BE49-F238E27FC236}">
                    <a16:creationId xmlns:a16="http://schemas.microsoft.com/office/drawing/2014/main" id="{332E151F-2AC7-405F-ACB0-5AA150475842}"/>
                  </a:ext>
                </a:extLst>
              </p:cNvPr>
              <p:cNvGrpSpPr/>
              <p:nvPr/>
            </p:nvGrpSpPr>
            <p:grpSpPr>
              <a:xfrm>
                <a:off x="2398289" y="3330242"/>
                <a:ext cx="1527515" cy="534953"/>
                <a:chOff x="4281880" y="3194051"/>
                <a:chExt cx="1187274" cy="765753"/>
              </a:xfrm>
              <a:solidFill>
                <a:srgbClr val="00B0F0"/>
              </a:solidFill>
            </p:grpSpPr>
            <p:sp>
              <p:nvSpPr>
                <p:cNvPr id="20" name="Rectángulo: esquinas redondeadas 19">
                  <a:extLst>
                    <a:ext uri="{FF2B5EF4-FFF2-40B4-BE49-F238E27FC236}">
                      <a16:creationId xmlns:a16="http://schemas.microsoft.com/office/drawing/2014/main" id="{14147EEF-266B-4C47-A37C-4A4E1A6130A3}"/>
                    </a:ext>
                  </a:extLst>
                </p:cNvPr>
                <p:cNvSpPr/>
                <p:nvPr/>
              </p:nvSpPr>
              <p:spPr>
                <a:xfrm>
                  <a:off x="4281880" y="3194051"/>
                  <a:ext cx="1038225" cy="765753"/>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Asignado</a:t>
                  </a:r>
                </a:p>
                <a:p>
                  <a:pPr algn="ctr"/>
                  <a:r>
                    <a:rPr lang="es-ES" sz="1000">
                      <a:solidFill>
                        <a:schemeClr val="bg1"/>
                      </a:solidFill>
                      <a:latin typeface="+mj-lt"/>
                    </a:rPr>
                    <a:t>15,621.05</a:t>
                  </a:r>
                </a:p>
              </p:txBody>
            </p:sp>
            <p:sp>
              <p:nvSpPr>
                <p:cNvPr id="21" name="Triángulo isósceles 20">
                  <a:extLst>
                    <a:ext uri="{FF2B5EF4-FFF2-40B4-BE49-F238E27FC236}">
                      <a16:creationId xmlns:a16="http://schemas.microsoft.com/office/drawing/2014/main" id="{03223821-0073-45AD-AB11-289D32ED78A6}"/>
                    </a:ext>
                  </a:extLst>
                </p:cNvPr>
                <p:cNvSpPr/>
                <p:nvPr/>
              </p:nvSpPr>
              <p:spPr>
                <a:xfrm rot="5400000">
                  <a:off x="5258364" y="3488290"/>
                  <a:ext cx="272531" cy="149049"/>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nvGrpSpPr>
              <p:cNvPr id="22" name="Grupo 21">
                <a:extLst>
                  <a:ext uri="{FF2B5EF4-FFF2-40B4-BE49-F238E27FC236}">
                    <a16:creationId xmlns:a16="http://schemas.microsoft.com/office/drawing/2014/main" id="{33C40EDE-34D2-49B8-B5FC-0E7C91F9CC36}"/>
                  </a:ext>
                </a:extLst>
              </p:cNvPr>
              <p:cNvGrpSpPr/>
              <p:nvPr/>
            </p:nvGrpSpPr>
            <p:grpSpPr>
              <a:xfrm>
                <a:off x="2428997" y="5369022"/>
                <a:ext cx="1533737" cy="553548"/>
                <a:chOff x="4324957" y="3521191"/>
                <a:chExt cx="1192112" cy="765753"/>
              </a:xfrm>
              <a:solidFill>
                <a:schemeClr val="accent5">
                  <a:lumMod val="60000"/>
                  <a:lumOff val="40000"/>
                </a:schemeClr>
              </a:solidFill>
            </p:grpSpPr>
            <p:sp>
              <p:nvSpPr>
                <p:cNvPr id="23" name="Rectángulo: esquinas redondeadas 22">
                  <a:extLst>
                    <a:ext uri="{FF2B5EF4-FFF2-40B4-BE49-F238E27FC236}">
                      <a16:creationId xmlns:a16="http://schemas.microsoft.com/office/drawing/2014/main" id="{61DD1268-B602-4276-AB0F-F39B2E99ECC0}"/>
                    </a:ext>
                  </a:extLst>
                </p:cNvPr>
                <p:cNvSpPr/>
                <p:nvPr/>
              </p:nvSpPr>
              <p:spPr>
                <a:xfrm>
                  <a:off x="4324957" y="3521191"/>
                  <a:ext cx="1038225" cy="765753"/>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1000">
                      <a:solidFill>
                        <a:schemeClr val="accent1">
                          <a:lumMod val="75000"/>
                        </a:schemeClr>
                      </a:solidFill>
                      <a:latin typeface="+mj-lt"/>
                    </a:rPr>
                    <a:t>Disminuciones</a:t>
                  </a:r>
                </a:p>
                <a:p>
                  <a:pPr algn="ctr"/>
                  <a:r>
                    <a:rPr lang="es-ES" sz="1000">
                      <a:solidFill>
                        <a:schemeClr val="accent1">
                          <a:lumMod val="75000"/>
                        </a:schemeClr>
                      </a:solidFill>
                      <a:latin typeface="+mj-lt"/>
                    </a:rPr>
                    <a:t>-80.00</a:t>
                  </a:r>
                </a:p>
              </p:txBody>
            </p:sp>
            <p:sp>
              <p:nvSpPr>
                <p:cNvPr id="24" name="Triángulo isósceles 23">
                  <a:extLst>
                    <a:ext uri="{FF2B5EF4-FFF2-40B4-BE49-F238E27FC236}">
                      <a16:creationId xmlns:a16="http://schemas.microsoft.com/office/drawing/2014/main" id="{D311703C-E28D-4B82-BB78-8DA20D7C10F4}"/>
                    </a:ext>
                  </a:extLst>
                </p:cNvPr>
                <p:cNvSpPr/>
                <p:nvPr/>
              </p:nvSpPr>
              <p:spPr>
                <a:xfrm rot="5400000">
                  <a:off x="5306280" y="3829543"/>
                  <a:ext cx="272530" cy="149049"/>
                </a:xfrm>
                <a:prstGeom prst="triangl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sp>
          <p:nvSpPr>
            <p:cNvPr id="29" name="Google Shape;138;gf0d19952ec_6_5">
              <a:extLst>
                <a:ext uri="{FF2B5EF4-FFF2-40B4-BE49-F238E27FC236}">
                  <a16:creationId xmlns:a16="http://schemas.microsoft.com/office/drawing/2014/main" id="{8F51D024-755A-4843-978F-0ED2B5C62459}"/>
                </a:ext>
              </a:extLst>
            </p:cNvPr>
            <p:cNvSpPr txBox="1"/>
            <p:nvPr/>
          </p:nvSpPr>
          <p:spPr>
            <a:xfrm>
              <a:off x="1073022" y="6118088"/>
              <a:ext cx="4712156" cy="40006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sz="1000">
                  <a:solidFill>
                    <a:srgbClr val="004C82"/>
                  </a:solidFill>
                  <a:latin typeface="+mj-lt"/>
                  <a:sym typeface="Montserrat Medium"/>
                </a:rPr>
                <a:t>Fuente: Sistema de Contabilidad Integrada SICOIN, al 31/08/2023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sz="1000">
                  <a:solidFill>
                    <a:srgbClr val="004C82"/>
                  </a:solidFill>
                  <a:latin typeface="+mj-lt"/>
                  <a:sym typeface="Montserrat Medium"/>
                </a:rPr>
                <a:t>Cifras expresadas en millones de quetzales</a:t>
              </a:r>
              <a:endParaRPr sz="1000">
                <a:solidFill>
                  <a:srgbClr val="004C82"/>
                </a:solidFill>
                <a:latin typeface="+mj-lt"/>
                <a:sym typeface="Montserrat Medium"/>
              </a:endParaRPr>
            </a:p>
          </p:txBody>
        </p:sp>
      </p:grpSp>
    </p:spTree>
    <p:extLst>
      <p:ext uri="{BB962C8B-B14F-4D97-AF65-F5344CB8AC3E}">
        <p14:creationId xmlns:p14="http://schemas.microsoft.com/office/powerpoint/2010/main" val="71115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dificio - Iconos gratis de edificios">
            <a:extLst>
              <a:ext uri="{FF2B5EF4-FFF2-40B4-BE49-F238E27FC236}">
                <a16:creationId xmlns:a16="http://schemas.microsoft.com/office/drawing/2014/main" id="{85C07227-B94D-8AF3-C4ED-84E4BD48CA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5068" y="357577"/>
            <a:ext cx="1166463" cy="116646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27;gf0d19952ec_10_6">
            <a:extLst>
              <a:ext uri="{FF2B5EF4-FFF2-40B4-BE49-F238E27FC236}">
                <a16:creationId xmlns:a16="http://schemas.microsoft.com/office/drawing/2014/main" id="{D10260AC-434A-46B8-B0BA-9E63D684C8DE}"/>
              </a:ext>
            </a:extLst>
          </p:cNvPr>
          <p:cNvSpPr txBox="1"/>
          <p:nvPr/>
        </p:nvSpPr>
        <p:spPr>
          <a:xfrm>
            <a:off x="4740441" y="2076437"/>
            <a:ext cx="6906127" cy="3908732"/>
          </a:xfrm>
          <a:prstGeom prst="rect">
            <a:avLst/>
          </a:prstGeom>
          <a:noFill/>
          <a:ln>
            <a:noFill/>
          </a:ln>
        </p:spPr>
        <p:txBody>
          <a:bodyPr spcFirstLastPara="1" wrap="square" lIns="91425" tIns="91425" rIns="91425" bIns="91425" anchor="t" anchorCtr="0">
            <a:spAutoFit/>
          </a:bodyPr>
          <a:lstStyle/>
          <a:p>
            <a:pPr algn="just"/>
            <a:r>
              <a:rPr lang="es-GT" sz="2200">
                <a:solidFill>
                  <a:srgbClr val="1E4E79"/>
                </a:solidFill>
                <a:latin typeface="Montserrat"/>
                <a:ea typeface="Montserrat"/>
                <a:cs typeface="Montserrat"/>
                <a:sym typeface="Montserrat"/>
              </a:rPr>
              <a:t>El Ministerio de Educación invierte en la instalación y equipamiento de módulos educativos para estudiantes del nivel de educación preprimaria,  remozamiento de establecimientos educativos púbicos, así como la adquisición de equipo que sirve para la prestación de servicios educativos públicos.</a:t>
            </a:r>
            <a:endParaRPr sz="2200">
              <a:solidFill>
                <a:srgbClr val="1E4E79"/>
              </a:solidFill>
              <a:latin typeface="Montserrat"/>
              <a:ea typeface="Montserrat"/>
              <a:cs typeface="Montserrat"/>
              <a:sym typeface="Montserrat"/>
            </a:endParaRPr>
          </a:p>
          <a:p>
            <a:pPr marL="0" lvl="0" indent="0" algn="just" rtl="0">
              <a:lnSpc>
                <a:spcPct val="100000"/>
              </a:lnSpc>
              <a:spcBef>
                <a:spcPts val="0"/>
              </a:spcBef>
              <a:spcAft>
                <a:spcPts val="0"/>
              </a:spcAft>
              <a:buNone/>
            </a:pPr>
            <a:endParaRPr sz="2200">
              <a:solidFill>
                <a:srgbClr val="1E4E79"/>
              </a:solidFill>
              <a:latin typeface="Montserrat"/>
              <a:ea typeface="Montserrat"/>
              <a:cs typeface="Montserrat"/>
              <a:sym typeface="Montserrat"/>
            </a:endParaRPr>
          </a:p>
          <a:p>
            <a:pPr algn="just"/>
            <a:r>
              <a:rPr lang="es-GT" sz="2200">
                <a:solidFill>
                  <a:srgbClr val="1E4E79"/>
                </a:solidFill>
                <a:latin typeface="Montserrat"/>
                <a:ea typeface="Montserrat"/>
                <a:cs typeface="Montserrat"/>
                <a:sym typeface="Montserrat"/>
              </a:rPr>
              <a:t>Al 31 de agosto de 2023, el Ministerio de Educación refleja una ejecución de Q. 414.80 millones de quetzales</a:t>
            </a:r>
            <a:endParaRPr sz="2200">
              <a:solidFill>
                <a:srgbClr val="1E4E79"/>
              </a:solidFill>
            </a:endParaRPr>
          </a:p>
        </p:txBody>
      </p:sp>
      <p:sp>
        <p:nvSpPr>
          <p:cNvPr id="2" name="Google Shape;106;p4">
            <a:extLst>
              <a:ext uri="{FF2B5EF4-FFF2-40B4-BE49-F238E27FC236}">
                <a16:creationId xmlns:a16="http://schemas.microsoft.com/office/drawing/2014/main" id="{2633A02F-0F7D-AF98-350E-930EDBCA4D50}"/>
              </a:ext>
            </a:extLst>
          </p:cNvPr>
          <p:cNvSpPr txBox="1"/>
          <p:nvPr/>
        </p:nvSpPr>
        <p:spPr>
          <a:xfrm>
            <a:off x="5964822" y="417608"/>
            <a:ext cx="5007978"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¿EN QUÉ INVIERTE EL MINISTERIO DE EDUCACIÓN? (Inversión Física)</a:t>
            </a:r>
            <a:endParaRPr lang="es-GT"/>
          </a:p>
        </p:txBody>
      </p:sp>
      <p:pic>
        <p:nvPicPr>
          <p:cNvPr id="6" name="Imagen 5">
            <a:extLst>
              <a:ext uri="{FF2B5EF4-FFF2-40B4-BE49-F238E27FC236}">
                <a16:creationId xmlns:a16="http://schemas.microsoft.com/office/drawing/2014/main" id="{2049F7D7-5043-E26B-2393-7FF8556512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0416" y="1931118"/>
            <a:ext cx="3967815" cy="3715497"/>
          </a:xfrm>
          <a:prstGeom prst="rect">
            <a:avLst/>
          </a:prstGeom>
        </p:spPr>
      </p:pic>
    </p:spTree>
    <p:extLst>
      <p:ext uri="{BB962C8B-B14F-4D97-AF65-F5344CB8AC3E}">
        <p14:creationId xmlns:p14="http://schemas.microsoft.com/office/powerpoint/2010/main" val="289693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arget arm | Icono Gratis">
            <a:extLst>
              <a:ext uri="{FF2B5EF4-FFF2-40B4-BE49-F238E27FC236}">
                <a16:creationId xmlns:a16="http://schemas.microsoft.com/office/drawing/2014/main" id="{5F459389-D2A5-A070-9E54-AB43C1814A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4265" y="140635"/>
            <a:ext cx="1046567" cy="104656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7E05D628-EB45-7A92-CE7E-E2C2FB97F0D9}"/>
              </a:ext>
            </a:extLst>
          </p:cNvPr>
          <p:cNvSpPr txBox="1">
            <a:spLocks/>
          </p:cNvSpPr>
          <p:nvPr/>
        </p:nvSpPr>
        <p:spPr>
          <a:xfrm>
            <a:off x="491229" y="1650411"/>
            <a:ext cx="7497740" cy="309262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spcBef>
                <a:spcPts val="0"/>
              </a:spcBef>
              <a:buClr>
                <a:srgbClr val="1E4E79"/>
              </a:buClr>
              <a:buSzPts val="2200"/>
            </a:pPr>
            <a:r>
              <a:rPr lang="es-GT" sz="2000" b="0">
                <a:solidFill>
                  <a:srgbClr val="1E4E79"/>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marL="0" lvl="0" indent="0" algn="just" rtl="0">
              <a:lnSpc>
                <a:spcPct val="100000"/>
              </a:lnSpc>
              <a:spcBef>
                <a:spcPts val="0"/>
              </a:spcBef>
              <a:spcAft>
                <a:spcPts val="0"/>
              </a:spcAft>
              <a:buClr>
                <a:srgbClr val="1E4E79"/>
              </a:buClr>
              <a:buSzPts val="2200"/>
              <a:buFont typeface="Times New Roman"/>
              <a:buNone/>
            </a:pPr>
            <a:endParaRPr lang="es-ES" sz="2000" b="0">
              <a:solidFill>
                <a:srgbClr val="1E4E79"/>
              </a:solidFill>
              <a:latin typeface="Arial" panose="020B0604020202020204" pitchFamily="34" charset="0"/>
              <a:ea typeface="Montserrat"/>
              <a:cs typeface="Arial" panose="020B0604020202020204" pitchFamily="34" charset="0"/>
              <a:sym typeface="Montserrat"/>
            </a:endParaRPr>
          </a:p>
          <a:p>
            <a:pPr marL="0" lvl="0" indent="0" algn="just" rtl="0">
              <a:lnSpc>
                <a:spcPct val="100000"/>
              </a:lnSpc>
              <a:spcBef>
                <a:spcPts val="0"/>
              </a:spcBef>
              <a:spcAft>
                <a:spcPts val="0"/>
              </a:spcAft>
              <a:buClr>
                <a:srgbClr val="1E4E79"/>
              </a:buClr>
              <a:buSzPts val="2200"/>
              <a:buFont typeface="Times New Roman"/>
              <a:buNone/>
            </a:pPr>
            <a:r>
              <a:rPr lang="es-ES" sz="2000" b="0">
                <a:solidFill>
                  <a:srgbClr val="1E4E79"/>
                </a:solidFill>
                <a:latin typeface="Arial" panose="020B0604020202020204" pitchFamily="34" charset="0"/>
                <a:ea typeface="Montserrat"/>
                <a:cs typeface="Arial" panose="020B0604020202020204" pitchFamily="34" charset="0"/>
                <a:sym typeface="Montserrat"/>
              </a:rPr>
              <a:t>Cada entidad atiende y prioriza las finalidades que le corresponden de conformidad con la ley. En el caso del Ministerio de Educación, destina su presupuesto a la atención de los estudiantes por medio de pago de sueldos a docentes, adquisición de textos escolares, materiales y suministros, tecnología, Programas de Apoyo, mantenimiento de edificios escolares públicos, entre otros.</a:t>
            </a:r>
            <a:endParaRPr lang="es-GT" sz="2000" b="0">
              <a:solidFill>
                <a:srgbClr val="1E4E79"/>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3AD540D8-0D2A-980E-6FD1-C864F757E2F5}"/>
              </a:ext>
            </a:extLst>
          </p:cNvPr>
          <p:cNvSpPr txBox="1">
            <a:spLocks/>
          </p:cNvSpPr>
          <p:nvPr/>
        </p:nvSpPr>
        <p:spPr>
          <a:xfrm>
            <a:off x="491228" y="5226787"/>
            <a:ext cx="11323783" cy="608767"/>
          </a:xfrm>
          <a:prstGeom prst="rect">
            <a:avLst/>
          </a:prstGeom>
          <a:solidFill>
            <a:srgbClr val="5FB1CB"/>
          </a:solid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800">
                <a:solidFill>
                  <a:schemeClr val="bg1"/>
                </a:solidFill>
                <a:effectLst>
                  <a:outerShdw blurRad="38100" dist="38100" dir="2700000" algn="tl">
                    <a:srgbClr val="000000">
                      <a:alpha val="43137"/>
                    </a:srgbClr>
                  </a:outerShdw>
                </a:effectLst>
                <a:latin typeface="Arial"/>
                <a:cs typeface="Arial"/>
              </a:rPr>
              <a:t>La principal finalidad que se atiende es Educación, con un 99.91% del presupuesto total</a:t>
            </a:r>
            <a:r>
              <a:rPr lang="es-GT" sz="2000">
                <a:solidFill>
                  <a:schemeClr val="bg1"/>
                </a:solidFill>
                <a:effectLst>
                  <a:outerShdw blurRad="38100" dist="38100" dir="2700000" algn="tl">
                    <a:srgbClr val="000000">
                      <a:alpha val="43137"/>
                    </a:srgbClr>
                  </a:outerShdw>
                </a:effectLst>
                <a:latin typeface="Arial"/>
                <a:cs typeface="Arial"/>
              </a:rPr>
              <a:t>.</a:t>
            </a:r>
          </a:p>
        </p:txBody>
      </p:sp>
      <p:sp>
        <p:nvSpPr>
          <p:cNvPr id="5" name="Google Shape;106;p4">
            <a:extLst>
              <a:ext uri="{FF2B5EF4-FFF2-40B4-BE49-F238E27FC236}">
                <a16:creationId xmlns:a16="http://schemas.microsoft.com/office/drawing/2014/main" id="{DED34D38-8764-7DD6-B8EC-A07FF9D37E8A}"/>
              </a:ext>
            </a:extLst>
          </p:cNvPr>
          <p:cNvSpPr txBox="1"/>
          <p:nvPr/>
        </p:nvSpPr>
        <p:spPr>
          <a:xfrm>
            <a:off x="2023842" y="192687"/>
            <a:ext cx="4105366"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 QUÉ FINALIDAD ATIENDE EL MINISTERIO DE EDUCACIÓN?</a:t>
            </a:r>
            <a:endParaRPr lang="es-GT"/>
          </a:p>
        </p:txBody>
      </p:sp>
      <p:pic>
        <p:nvPicPr>
          <p:cNvPr id="13" name="Imagen 12">
            <a:extLst>
              <a:ext uri="{FF2B5EF4-FFF2-40B4-BE49-F238E27FC236}">
                <a16:creationId xmlns:a16="http://schemas.microsoft.com/office/drawing/2014/main" id="{77337AC4-30A0-6FE9-925E-C0FA8B67EB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8424847" y="1134238"/>
            <a:ext cx="3486621" cy="3720590"/>
          </a:xfrm>
          <a:prstGeom prst="rect">
            <a:avLst/>
          </a:prstGeom>
        </p:spPr>
      </p:pic>
    </p:spTree>
    <p:extLst>
      <p:ext uri="{BB962C8B-B14F-4D97-AF65-F5344CB8AC3E}">
        <p14:creationId xmlns:p14="http://schemas.microsoft.com/office/powerpoint/2010/main" val="162289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367673" y="292470"/>
            <a:ext cx="5728327"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sym typeface="Calibri"/>
              </a:rPr>
              <a:t>EJECUCIÓN PRESUPUESTARIA POR FINALIDAD</a:t>
            </a:r>
            <a:endParaRPr/>
          </a:p>
        </p:txBody>
      </p:sp>
      <p:sp>
        <p:nvSpPr>
          <p:cNvPr id="6" name="Google Shape;91;p2">
            <a:extLst>
              <a:ext uri="{FF2B5EF4-FFF2-40B4-BE49-F238E27FC236}">
                <a16:creationId xmlns:a16="http://schemas.microsoft.com/office/drawing/2014/main" id="{A85D5E80-212E-4451-89C2-6352195CCD6E}"/>
              </a:ext>
            </a:extLst>
          </p:cNvPr>
          <p:cNvSpPr txBox="1"/>
          <p:nvPr/>
        </p:nvSpPr>
        <p:spPr>
          <a:xfrm>
            <a:off x="367673" y="711526"/>
            <a:ext cx="43812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2000">
                <a:solidFill>
                  <a:srgbClr val="004C82"/>
                </a:solidFill>
                <a:latin typeface="Bebas Neue"/>
                <a:ea typeface="Bebas Neue"/>
                <a:cs typeface="Bebas Neue"/>
                <a:sym typeface="Bebas Neue"/>
              </a:rPr>
              <a:t>SEGUNDO cuatrimestre del ejercicio fiscal 2023</a:t>
            </a:r>
            <a:endParaRPr sz="2000"/>
          </a:p>
          <a:p>
            <a:pPr marL="0" marR="0" lvl="0" indent="0" algn="l" rtl="0">
              <a:spcBef>
                <a:spcPts val="0"/>
              </a:spcBef>
              <a:spcAft>
                <a:spcPts val="0"/>
              </a:spcAft>
              <a:buNone/>
            </a:pPr>
            <a:r>
              <a:rPr lang="es-GT" sz="2000">
                <a:solidFill>
                  <a:srgbClr val="004C82"/>
                </a:solidFill>
                <a:latin typeface="Bebas Neue"/>
                <a:ea typeface="Bebas Neue"/>
                <a:cs typeface="Bebas Neue"/>
                <a:sym typeface="Bebas Neue"/>
              </a:rPr>
              <a:t>(Montos en millones de Quetzales)</a:t>
            </a:r>
            <a:endParaRPr sz="2000"/>
          </a:p>
        </p:txBody>
      </p:sp>
      <p:grpSp>
        <p:nvGrpSpPr>
          <p:cNvPr id="8" name="Grupo 7">
            <a:extLst>
              <a:ext uri="{FF2B5EF4-FFF2-40B4-BE49-F238E27FC236}">
                <a16:creationId xmlns:a16="http://schemas.microsoft.com/office/drawing/2014/main" id="{A5E6BCFF-5F51-4BDE-8D19-C11FC56A2FB1}"/>
              </a:ext>
            </a:extLst>
          </p:cNvPr>
          <p:cNvGrpSpPr/>
          <p:nvPr/>
        </p:nvGrpSpPr>
        <p:grpSpPr>
          <a:xfrm>
            <a:off x="1731995" y="1634837"/>
            <a:ext cx="8952047" cy="4483723"/>
            <a:chOff x="1731995" y="1634837"/>
            <a:chExt cx="8915251" cy="4632470"/>
          </a:xfrm>
        </p:grpSpPr>
        <p:graphicFrame>
          <p:nvGraphicFramePr>
            <p:cNvPr id="10" name="Gráfico 9">
              <a:extLst>
                <a:ext uri="{FF2B5EF4-FFF2-40B4-BE49-F238E27FC236}">
                  <a16:creationId xmlns:a16="http://schemas.microsoft.com/office/drawing/2014/main" id="{865C1C24-30D4-45F8-ABC8-C7C1BDAF311C}"/>
                </a:ext>
              </a:extLst>
            </p:cNvPr>
            <p:cNvGraphicFramePr/>
            <p:nvPr/>
          </p:nvGraphicFramePr>
          <p:xfrm>
            <a:off x="1731995" y="1634837"/>
            <a:ext cx="8915251" cy="4632470"/>
          </p:xfrm>
          <a:graphic>
            <a:graphicData uri="http://schemas.openxmlformats.org/drawingml/2006/chart">
              <c:chart xmlns:c="http://schemas.openxmlformats.org/drawingml/2006/chart" xmlns:r="http://schemas.openxmlformats.org/officeDocument/2006/relationships" r:id="rId3"/>
            </a:graphicData>
          </a:graphic>
        </p:graphicFrame>
        <p:sp>
          <p:nvSpPr>
            <p:cNvPr id="11" name="Google Shape;138;gf0d19952ec_6_5">
              <a:extLst>
                <a:ext uri="{FF2B5EF4-FFF2-40B4-BE49-F238E27FC236}">
                  <a16:creationId xmlns:a16="http://schemas.microsoft.com/office/drawing/2014/main" id="{DB8EB170-6E79-44BD-A0FB-21A6750DD7FA}"/>
                </a:ext>
              </a:extLst>
            </p:cNvPr>
            <p:cNvSpPr txBox="1"/>
            <p:nvPr/>
          </p:nvSpPr>
          <p:spPr>
            <a:xfrm>
              <a:off x="6424446" y="5853966"/>
              <a:ext cx="4222800" cy="413341"/>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sz="1000">
                  <a:solidFill>
                    <a:srgbClr val="004C82"/>
                  </a:solidFill>
                  <a:latin typeface="+mj-lt"/>
                  <a:sym typeface="Montserrat Medium"/>
                </a:rPr>
                <a:t>Fuente: Sistema de Contabilidad Integrada SICOIN, al 31/08/2023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sz="1000">
                  <a:solidFill>
                    <a:srgbClr val="004C82"/>
                  </a:solidFill>
                  <a:latin typeface="+mj-lt"/>
                  <a:sym typeface="Montserrat Medium"/>
                </a:rPr>
                <a:t>Cifras expresadas en millones de quetzales</a:t>
              </a:r>
              <a:endParaRPr sz="1000">
                <a:solidFill>
                  <a:srgbClr val="004C82"/>
                </a:solidFill>
                <a:latin typeface="+mj-lt"/>
                <a:sym typeface="Montserrat Medium"/>
              </a:endParaRPr>
            </a:p>
          </p:txBody>
        </p:sp>
        <p:grpSp>
          <p:nvGrpSpPr>
            <p:cNvPr id="7" name="Grupo 6">
              <a:extLst>
                <a:ext uri="{FF2B5EF4-FFF2-40B4-BE49-F238E27FC236}">
                  <a16:creationId xmlns:a16="http://schemas.microsoft.com/office/drawing/2014/main" id="{354CCC91-F078-4120-A1FD-27D1AB453FE4}"/>
                </a:ext>
              </a:extLst>
            </p:cNvPr>
            <p:cNvGrpSpPr/>
            <p:nvPr/>
          </p:nvGrpSpPr>
          <p:grpSpPr>
            <a:xfrm>
              <a:off x="7969640" y="4512366"/>
              <a:ext cx="678021" cy="393932"/>
              <a:chOff x="6168552" y="4080654"/>
              <a:chExt cx="678021" cy="393932"/>
            </a:xfrm>
          </p:grpSpPr>
          <p:sp>
            <p:nvSpPr>
              <p:cNvPr id="12" name="Rectángulo: esquinas redondeadas 11">
                <a:extLst>
                  <a:ext uri="{FF2B5EF4-FFF2-40B4-BE49-F238E27FC236}">
                    <a16:creationId xmlns:a16="http://schemas.microsoft.com/office/drawing/2014/main" id="{B3C792C5-07BB-4E9F-8A5D-4342884A00B1}"/>
                  </a:ext>
                </a:extLst>
              </p:cNvPr>
              <p:cNvSpPr/>
              <p:nvPr/>
            </p:nvSpPr>
            <p:spPr>
              <a:xfrm>
                <a:off x="6168552" y="4080654"/>
                <a:ext cx="678021" cy="264911"/>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13.04</a:t>
                </a:r>
                <a:endParaRPr lang="es-GT" sz="1000">
                  <a:latin typeface="+mj-lt"/>
                </a:endParaRPr>
              </a:p>
            </p:txBody>
          </p:sp>
          <p:sp>
            <p:nvSpPr>
              <p:cNvPr id="13" name="Triángulo isósceles 12">
                <a:extLst>
                  <a:ext uri="{FF2B5EF4-FFF2-40B4-BE49-F238E27FC236}">
                    <a16:creationId xmlns:a16="http://schemas.microsoft.com/office/drawing/2014/main" id="{C439055D-91A2-461B-84B1-349973429F9C}"/>
                  </a:ext>
                </a:extLst>
              </p:cNvPr>
              <p:cNvSpPr/>
              <p:nvPr/>
            </p:nvSpPr>
            <p:spPr>
              <a:xfrm rot="10800000">
                <a:off x="6433808" y="4345569"/>
                <a:ext cx="149359" cy="129017"/>
              </a:xfrm>
              <a:prstGeom prs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nvGrpSpPr>
            <p:cNvPr id="5" name="Grupo 4">
              <a:extLst>
                <a:ext uri="{FF2B5EF4-FFF2-40B4-BE49-F238E27FC236}">
                  <a16:creationId xmlns:a16="http://schemas.microsoft.com/office/drawing/2014/main" id="{6DE4F7D9-7450-423B-BA7B-5F25FA803321}"/>
                </a:ext>
              </a:extLst>
            </p:cNvPr>
            <p:cNvGrpSpPr/>
            <p:nvPr/>
          </p:nvGrpSpPr>
          <p:grpSpPr>
            <a:xfrm>
              <a:off x="9140476" y="4539801"/>
              <a:ext cx="682563" cy="376921"/>
              <a:chOff x="8438512" y="4185540"/>
              <a:chExt cx="682563" cy="376921"/>
            </a:xfrm>
          </p:grpSpPr>
          <p:sp>
            <p:nvSpPr>
              <p:cNvPr id="14" name="Rectángulo: esquinas redondeadas 13">
                <a:extLst>
                  <a:ext uri="{FF2B5EF4-FFF2-40B4-BE49-F238E27FC236}">
                    <a16:creationId xmlns:a16="http://schemas.microsoft.com/office/drawing/2014/main" id="{D7B4461F-1D0D-48AF-9831-BF04A35E4775}"/>
                  </a:ext>
                </a:extLst>
              </p:cNvPr>
              <p:cNvSpPr/>
              <p:nvPr/>
            </p:nvSpPr>
            <p:spPr>
              <a:xfrm>
                <a:off x="8438512" y="4185540"/>
                <a:ext cx="682563" cy="264911"/>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5.78</a:t>
                </a:r>
                <a:endParaRPr lang="es-GT" sz="1000">
                  <a:latin typeface="+mj-lt"/>
                </a:endParaRPr>
              </a:p>
            </p:txBody>
          </p:sp>
          <p:sp>
            <p:nvSpPr>
              <p:cNvPr id="15" name="Triángulo isósceles 14">
                <a:extLst>
                  <a:ext uri="{FF2B5EF4-FFF2-40B4-BE49-F238E27FC236}">
                    <a16:creationId xmlns:a16="http://schemas.microsoft.com/office/drawing/2014/main" id="{2DFFF5F7-10FD-4E3E-9077-415F4DFBFD8C}"/>
                  </a:ext>
                </a:extLst>
              </p:cNvPr>
              <p:cNvSpPr/>
              <p:nvPr/>
            </p:nvSpPr>
            <p:spPr>
              <a:xfrm rot="10800000">
                <a:off x="8694698" y="4471909"/>
                <a:ext cx="149359" cy="90552"/>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nvGrpSpPr>
            <p:cNvPr id="18" name="Grupo 17">
              <a:extLst>
                <a:ext uri="{FF2B5EF4-FFF2-40B4-BE49-F238E27FC236}">
                  <a16:creationId xmlns:a16="http://schemas.microsoft.com/office/drawing/2014/main" id="{A2F1D47A-37FC-4A80-8891-1E193630FE2E}"/>
                </a:ext>
              </a:extLst>
            </p:cNvPr>
            <p:cNvGrpSpPr/>
            <p:nvPr/>
          </p:nvGrpSpPr>
          <p:grpSpPr>
            <a:xfrm>
              <a:off x="6922061" y="4522791"/>
              <a:ext cx="738009" cy="384388"/>
              <a:chOff x="6196944" y="4437585"/>
              <a:chExt cx="738009" cy="384388"/>
            </a:xfrm>
          </p:grpSpPr>
          <p:sp>
            <p:nvSpPr>
              <p:cNvPr id="19" name="Rectángulo: esquinas redondeadas 18">
                <a:extLst>
                  <a:ext uri="{FF2B5EF4-FFF2-40B4-BE49-F238E27FC236}">
                    <a16:creationId xmlns:a16="http://schemas.microsoft.com/office/drawing/2014/main" id="{3881FC72-C775-49DD-A38C-DC9934E9087D}"/>
                  </a:ext>
                </a:extLst>
              </p:cNvPr>
              <p:cNvSpPr/>
              <p:nvPr/>
            </p:nvSpPr>
            <p:spPr>
              <a:xfrm>
                <a:off x="6196944" y="4437585"/>
                <a:ext cx="738009" cy="26491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18.82</a:t>
                </a:r>
                <a:endParaRPr lang="es-GT" sz="1000">
                  <a:latin typeface="+mj-lt"/>
                </a:endParaRPr>
              </a:p>
            </p:txBody>
          </p:sp>
          <p:sp>
            <p:nvSpPr>
              <p:cNvPr id="20" name="Triángulo isósceles 19">
                <a:extLst>
                  <a:ext uri="{FF2B5EF4-FFF2-40B4-BE49-F238E27FC236}">
                    <a16:creationId xmlns:a16="http://schemas.microsoft.com/office/drawing/2014/main" id="{3866F3BB-64D5-4191-A6FD-A94C30086D5C}"/>
                  </a:ext>
                </a:extLst>
              </p:cNvPr>
              <p:cNvSpPr/>
              <p:nvPr/>
            </p:nvSpPr>
            <p:spPr>
              <a:xfrm rot="10800000">
                <a:off x="6489487" y="4703381"/>
                <a:ext cx="149359" cy="118592"/>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nvGrpSpPr>
            <p:cNvPr id="21" name="Grupo 20">
              <a:extLst>
                <a:ext uri="{FF2B5EF4-FFF2-40B4-BE49-F238E27FC236}">
                  <a16:creationId xmlns:a16="http://schemas.microsoft.com/office/drawing/2014/main" id="{78D117AB-5741-4CB6-8589-6017D6B4BB5D}"/>
                </a:ext>
              </a:extLst>
            </p:cNvPr>
            <p:cNvGrpSpPr/>
            <p:nvPr/>
          </p:nvGrpSpPr>
          <p:grpSpPr>
            <a:xfrm>
              <a:off x="3978847" y="2538511"/>
              <a:ext cx="1019263" cy="393930"/>
              <a:chOff x="6202877" y="2377506"/>
              <a:chExt cx="1019263" cy="393930"/>
            </a:xfrm>
          </p:grpSpPr>
          <p:sp>
            <p:nvSpPr>
              <p:cNvPr id="22" name="Rectángulo: esquinas redondeadas 21">
                <a:extLst>
                  <a:ext uri="{FF2B5EF4-FFF2-40B4-BE49-F238E27FC236}">
                    <a16:creationId xmlns:a16="http://schemas.microsoft.com/office/drawing/2014/main" id="{08981E7B-654F-4722-9C38-A7837A4AB9C3}"/>
                  </a:ext>
                </a:extLst>
              </p:cNvPr>
              <p:cNvSpPr/>
              <p:nvPr/>
            </p:nvSpPr>
            <p:spPr>
              <a:xfrm>
                <a:off x="6202877" y="2377506"/>
                <a:ext cx="1019263" cy="26491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15,093.17</a:t>
                </a:r>
                <a:endParaRPr lang="es-GT" sz="1000">
                  <a:latin typeface="+mj-lt"/>
                </a:endParaRPr>
              </a:p>
            </p:txBody>
          </p:sp>
          <p:sp>
            <p:nvSpPr>
              <p:cNvPr id="23" name="Triángulo isósceles 22">
                <a:extLst>
                  <a:ext uri="{FF2B5EF4-FFF2-40B4-BE49-F238E27FC236}">
                    <a16:creationId xmlns:a16="http://schemas.microsoft.com/office/drawing/2014/main" id="{D6EFB9F2-F56C-4CC5-83A1-8910E27AE6D9}"/>
                  </a:ext>
                </a:extLst>
              </p:cNvPr>
              <p:cNvSpPr/>
              <p:nvPr/>
            </p:nvSpPr>
            <p:spPr>
              <a:xfrm rot="10800000">
                <a:off x="6603066" y="2652844"/>
                <a:ext cx="215074" cy="118592"/>
              </a:xfrm>
              <a:prstGeom prs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nvGrpSpPr>
            <p:cNvPr id="24" name="Grupo 23">
              <a:extLst>
                <a:ext uri="{FF2B5EF4-FFF2-40B4-BE49-F238E27FC236}">
                  <a16:creationId xmlns:a16="http://schemas.microsoft.com/office/drawing/2014/main" id="{91D24045-41F4-4ADE-A4A6-52B6F843C44D}"/>
                </a:ext>
              </a:extLst>
            </p:cNvPr>
            <p:cNvGrpSpPr/>
            <p:nvPr/>
          </p:nvGrpSpPr>
          <p:grpSpPr>
            <a:xfrm>
              <a:off x="4952760" y="3602090"/>
              <a:ext cx="1019263" cy="428375"/>
              <a:chOff x="8248206" y="4155047"/>
              <a:chExt cx="1019263" cy="428375"/>
            </a:xfrm>
          </p:grpSpPr>
          <p:sp>
            <p:nvSpPr>
              <p:cNvPr id="25" name="Rectángulo: esquinas redondeadas 24">
                <a:extLst>
                  <a:ext uri="{FF2B5EF4-FFF2-40B4-BE49-F238E27FC236}">
                    <a16:creationId xmlns:a16="http://schemas.microsoft.com/office/drawing/2014/main" id="{58BC2577-B5D5-4F5A-B552-9F6DBCDE3A5F}"/>
                  </a:ext>
                </a:extLst>
              </p:cNvPr>
              <p:cNvSpPr/>
              <p:nvPr/>
            </p:nvSpPr>
            <p:spPr>
              <a:xfrm>
                <a:off x="8248206" y="4155047"/>
                <a:ext cx="1019263" cy="29234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6,905.63</a:t>
                </a:r>
                <a:endParaRPr lang="es-GT" sz="1000">
                  <a:latin typeface="+mj-lt"/>
                </a:endParaRPr>
              </a:p>
            </p:txBody>
          </p:sp>
          <p:sp>
            <p:nvSpPr>
              <p:cNvPr id="26" name="Triángulo isósceles 25">
                <a:extLst>
                  <a:ext uri="{FF2B5EF4-FFF2-40B4-BE49-F238E27FC236}">
                    <a16:creationId xmlns:a16="http://schemas.microsoft.com/office/drawing/2014/main" id="{0607F071-AB58-4A58-B13C-60E4770BB14B}"/>
                  </a:ext>
                </a:extLst>
              </p:cNvPr>
              <p:cNvSpPr/>
              <p:nvPr/>
            </p:nvSpPr>
            <p:spPr>
              <a:xfrm rot="10800000">
                <a:off x="8666871" y="4456987"/>
                <a:ext cx="215074" cy="126435"/>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nvGrpSpPr>
            <p:cNvPr id="27" name="Grupo 26">
              <a:extLst>
                <a:ext uri="{FF2B5EF4-FFF2-40B4-BE49-F238E27FC236}">
                  <a16:creationId xmlns:a16="http://schemas.microsoft.com/office/drawing/2014/main" id="{5ACE34AD-1933-4E05-959E-AA8519DC95BD}"/>
                </a:ext>
              </a:extLst>
            </p:cNvPr>
            <p:cNvGrpSpPr/>
            <p:nvPr/>
          </p:nvGrpSpPr>
          <p:grpSpPr>
            <a:xfrm>
              <a:off x="2951515" y="1662735"/>
              <a:ext cx="1019263" cy="393928"/>
              <a:chOff x="6214572" y="2743352"/>
              <a:chExt cx="1019263" cy="393928"/>
            </a:xfrm>
          </p:grpSpPr>
          <p:sp>
            <p:nvSpPr>
              <p:cNvPr id="28" name="Rectángulo: esquinas redondeadas 27">
                <a:extLst>
                  <a:ext uri="{FF2B5EF4-FFF2-40B4-BE49-F238E27FC236}">
                    <a16:creationId xmlns:a16="http://schemas.microsoft.com/office/drawing/2014/main" id="{F829F842-9F95-40D5-A66E-10274C226721}"/>
                  </a:ext>
                </a:extLst>
              </p:cNvPr>
              <p:cNvSpPr/>
              <p:nvPr/>
            </p:nvSpPr>
            <p:spPr>
              <a:xfrm>
                <a:off x="6214572" y="2743352"/>
                <a:ext cx="1019263" cy="26491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21,998.80</a:t>
                </a:r>
                <a:endParaRPr lang="es-GT" sz="1000">
                  <a:latin typeface="+mj-lt"/>
                </a:endParaRPr>
              </a:p>
            </p:txBody>
          </p:sp>
          <p:sp>
            <p:nvSpPr>
              <p:cNvPr id="29" name="Triángulo isósceles 28">
                <a:extLst>
                  <a:ext uri="{FF2B5EF4-FFF2-40B4-BE49-F238E27FC236}">
                    <a16:creationId xmlns:a16="http://schemas.microsoft.com/office/drawing/2014/main" id="{36258C0F-8B87-47B9-B209-44F5A60D130F}"/>
                  </a:ext>
                </a:extLst>
              </p:cNvPr>
              <p:cNvSpPr/>
              <p:nvPr/>
            </p:nvSpPr>
            <p:spPr>
              <a:xfrm rot="10800000">
                <a:off x="6623992" y="3018688"/>
                <a:ext cx="215074" cy="118592"/>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spTree>
    <p:extLst>
      <p:ext uri="{BB962C8B-B14F-4D97-AF65-F5344CB8AC3E}">
        <p14:creationId xmlns:p14="http://schemas.microsoft.com/office/powerpoint/2010/main" val="153824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3" name="Imagen 2">
            <a:extLst>
              <a:ext uri="{FF2B5EF4-FFF2-40B4-BE49-F238E27FC236}">
                <a16:creationId xmlns:a16="http://schemas.microsoft.com/office/drawing/2014/main" id="{36172FF4-A6D7-0C3C-82E8-1D9546278865}"/>
              </a:ext>
            </a:extLst>
          </p:cNvPr>
          <p:cNvPicPr>
            <a:picLocks noChangeAspect="1"/>
          </p:cNvPicPr>
          <p:nvPr/>
        </p:nvPicPr>
        <p:blipFill>
          <a:blip r:embed="rId3"/>
          <a:stretch>
            <a:fillRect/>
          </a:stretch>
        </p:blipFill>
        <p:spPr>
          <a:xfrm>
            <a:off x="17985" y="6350"/>
            <a:ext cx="12177887" cy="6851650"/>
          </a:xfrm>
          <a:prstGeom prst="rect">
            <a:avLst/>
          </a:prstGeom>
        </p:spPr>
      </p:pic>
      <p:pic>
        <p:nvPicPr>
          <p:cNvPr id="4" name="Imagen 3">
            <a:extLst>
              <a:ext uri="{FF2B5EF4-FFF2-40B4-BE49-F238E27FC236}">
                <a16:creationId xmlns:a16="http://schemas.microsoft.com/office/drawing/2014/main" id="{2AE04A53-DA70-7A7F-A21F-C2C666F8FF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
        <p:nvSpPr>
          <p:cNvPr id="6" name="Google Shape;98;p3">
            <a:extLst>
              <a:ext uri="{FF2B5EF4-FFF2-40B4-BE49-F238E27FC236}">
                <a16:creationId xmlns:a16="http://schemas.microsoft.com/office/drawing/2014/main" id="{FA36F34B-BF89-1F06-4988-6E1D6DE3F16A}"/>
              </a:ext>
            </a:extLst>
          </p:cNvPr>
          <p:cNvSpPr txBox="1"/>
          <p:nvPr/>
        </p:nvSpPr>
        <p:spPr>
          <a:xfrm>
            <a:off x="4043316" y="2164619"/>
            <a:ext cx="4105366"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5400">
                <a:solidFill>
                  <a:schemeClr val="bg1"/>
                </a:solidFill>
                <a:latin typeface="Bebas Neue"/>
                <a:ea typeface="Bebas Neue"/>
                <a:cs typeface="Bebas Neue"/>
                <a:sym typeface="Bebas Neue"/>
              </a:rPr>
              <a:t>RESULTADOS ESPECÍFICOS</a:t>
            </a:r>
            <a:endParaRPr sz="5400">
              <a:solidFill>
                <a:schemeClr val="bg1"/>
              </a:solidFill>
            </a:endParaRPr>
          </a:p>
        </p:txBody>
      </p:sp>
    </p:spTree>
    <p:extLst>
      <p:ext uri="{BB962C8B-B14F-4D97-AF65-F5344CB8AC3E}">
        <p14:creationId xmlns:p14="http://schemas.microsoft.com/office/powerpoint/2010/main" val="375540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72;gf0d19952ec_6_292">
            <a:extLst>
              <a:ext uri="{FF2B5EF4-FFF2-40B4-BE49-F238E27FC236}">
                <a16:creationId xmlns:a16="http://schemas.microsoft.com/office/drawing/2014/main" id="{45D34276-89A8-4F95-86DA-8819639541E3}"/>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5;gf0d19952ec_6_292">
            <a:extLst>
              <a:ext uri="{FF2B5EF4-FFF2-40B4-BE49-F238E27FC236}">
                <a16:creationId xmlns:a16="http://schemas.microsoft.com/office/drawing/2014/main" id="{9441A300-8A73-44D8-9DFD-C63F87D66D95}"/>
              </a:ext>
            </a:extLst>
          </p:cNvPr>
          <p:cNvSpPr txBox="1"/>
          <p:nvPr/>
        </p:nvSpPr>
        <p:spPr>
          <a:xfrm>
            <a:off x="4524901" y="1287986"/>
            <a:ext cx="6983158" cy="5582267"/>
          </a:xfrm>
          <a:prstGeom prst="rect">
            <a:avLst/>
          </a:prstGeom>
          <a:noFill/>
          <a:ln>
            <a:noFill/>
          </a:ln>
        </p:spPr>
        <p:txBody>
          <a:bodyPr spcFirstLastPara="1" wrap="square" lIns="91425" tIns="91425" rIns="91425" bIns="91425" anchor="t" anchorCtr="0">
            <a:spAutoFit/>
          </a:bodyPr>
          <a:lstStyle/>
          <a:p>
            <a:pPr algn="just">
              <a:lnSpc>
                <a:spcPct val="115000"/>
              </a:lnSpc>
              <a:buClr>
                <a:schemeClr val="dk1"/>
              </a:buClr>
              <a:buSzPts val="1100"/>
            </a:pPr>
            <a:r>
              <a:rPr lang="es-GT">
                <a:solidFill>
                  <a:srgbClr val="265F91"/>
                </a:solidFill>
                <a:latin typeface="Arial" panose="020B0604020202020204" pitchFamily="34" charset="0"/>
                <a:cs typeface="Arial" panose="020B0604020202020204" pitchFamily="34" charset="0"/>
              </a:rPr>
              <a:t>Dar atención integral a los niños de 0 a 4 años, que significa propiciar su salud, nutrición y oportunidad de aprendizaje temprano y protección en el hogar.</a:t>
            </a:r>
            <a:endParaRPr>
              <a:solidFill>
                <a:srgbClr val="265F91"/>
              </a:solidFill>
              <a:latin typeface="Arial" panose="020B0604020202020204" pitchFamily="34" charset="0"/>
              <a:cs typeface="Arial" panose="020B0604020202020204" pitchFamily="34" charset="0"/>
            </a:endParaRPr>
          </a:p>
          <a:p>
            <a:pPr marL="0" lvl="0" indent="0" algn="just" rtl="0">
              <a:lnSpc>
                <a:spcPct val="115000"/>
              </a:lnSpc>
              <a:spcBef>
                <a:spcPts val="0"/>
              </a:spcBef>
              <a:spcAft>
                <a:spcPts val="0"/>
              </a:spcAft>
              <a:buClr>
                <a:schemeClr val="dk1"/>
              </a:buClr>
              <a:buSzPts val="1100"/>
              <a:buFont typeface="Arial"/>
              <a:buNone/>
            </a:pPr>
            <a:endParaRPr lang="es-GT" sz="1600" b="1">
              <a:solidFill>
                <a:srgbClr val="265F91"/>
              </a:solidFill>
              <a:latin typeface="Arial" panose="020B0604020202020204" pitchFamily="34" charset="0"/>
              <a:ea typeface="Montserrat"/>
              <a:cs typeface="Arial" panose="020B0604020202020204" pitchFamily="34" charset="0"/>
              <a:sym typeface="Montserrat"/>
            </a:endParaRPr>
          </a:p>
          <a:p>
            <a:pPr marL="0" lvl="0" indent="0" algn="just" rtl="0">
              <a:lnSpc>
                <a:spcPct val="115000"/>
              </a:lnSpc>
              <a:spcBef>
                <a:spcPts val="0"/>
              </a:spcBef>
              <a:spcAft>
                <a:spcPts val="0"/>
              </a:spcAft>
              <a:buClr>
                <a:schemeClr val="dk1"/>
              </a:buClr>
              <a:buSzPts val="1100"/>
              <a:buFont typeface="Arial"/>
              <a:buNone/>
            </a:pPr>
            <a:r>
              <a:rPr lang="es-GT" sz="1500" b="1">
                <a:solidFill>
                  <a:srgbClr val="265F91"/>
                </a:solidFill>
                <a:latin typeface="Arial" panose="020B0604020202020204" pitchFamily="34" charset="0"/>
                <a:ea typeface="Montserrat"/>
                <a:cs typeface="Arial" panose="020B0604020202020204" pitchFamily="34" charset="0"/>
                <a:sym typeface="Montserrat"/>
              </a:rPr>
              <a:t>Aspectos presupuestarios</a:t>
            </a:r>
            <a:endParaRPr sz="1500" b="1">
              <a:solidFill>
                <a:srgbClr val="265F91"/>
              </a:solidFill>
              <a:latin typeface="Arial" panose="020B0604020202020204" pitchFamily="34" charset="0"/>
              <a:ea typeface="Montserrat"/>
              <a:cs typeface="Arial" panose="020B0604020202020204" pitchFamily="34" charset="0"/>
              <a:sym typeface="Montserrat"/>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ea typeface="Montserrat Medium"/>
                <a:cs typeface="Arial" panose="020B0604020202020204" pitchFamily="34" charset="0"/>
                <a:sym typeface="Montserrat Medium"/>
              </a:rPr>
              <a:t>Presupuesto vigente: Q.72,353,579.00</a:t>
            </a:r>
            <a:endParaRPr sz="1500">
              <a:solidFill>
                <a:srgbClr val="265F91"/>
              </a:solidFill>
              <a:latin typeface="Arial" panose="020B0604020202020204" pitchFamily="34" charset="0"/>
              <a:ea typeface="Montserrat Medium"/>
              <a:cs typeface="Arial" panose="020B0604020202020204" pitchFamily="34" charset="0"/>
              <a:sym typeface="Montserrat Medium"/>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ea typeface="Montserrat Medium"/>
                <a:cs typeface="Arial" panose="020B0604020202020204" pitchFamily="34" charset="0"/>
                <a:sym typeface="Montserrat Medium"/>
              </a:rPr>
              <a:t>Presupuesto ejecutado: Q. 32,919,528.81</a:t>
            </a:r>
            <a:endParaRPr sz="1500">
              <a:solidFill>
                <a:srgbClr val="265F91"/>
              </a:solidFill>
              <a:latin typeface="Arial" panose="020B0604020202020204" pitchFamily="34" charset="0"/>
              <a:ea typeface="Montserrat Medium"/>
              <a:cs typeface="Arial" panose="020B0604020202020204" pitchFamily="34" charset="0"/>
              <a:sym typeface="Montserrat Medium"/>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ea typeface="Montserrat Medium"/>
                <a:cs typeface="Arial" panose="020B0604020202020204" pitchFamily="34" charset="0"/>
                <a:sym typeface="Montserrat Medium"/>
              </a:rPr>
              <a:t>Fuente de financiamiento: 11 “Ingresos Corrientes”, 21 “Ingresos Tributarios IVA Paz”</a:t>
            </a:r>
            <a:endParaRPr sz="1500">
              <a:solidFill>
                <a:srgbClr val="265F91"/>
              </a:solidFill>
              <a:latin typeface="Arial" panose="020B0604020202020204" pitchFamily="34" charset="0"/>
              <a:ea typeface="Montserrat Medium"/>
              <a:cs typeface="Arial" panose="020B0604020202020204" pitchFamily="34" charset="0"/>
              <a:sym typeface="Montserrat Medium"/>
            </a:endParaRPr>
          </a:p>
          <a:p>
            <a:pPr>
              <a:lnSpc>
                <a:spcPct val="115000"/>
              </a:lnSpc>
            </a:pPr>
            <a:r>
              <a:rPr lang="es-GT" sz="800">
                <a:solidFill>
                  <a:srgbClr val="265F91"/>
                </a:solidFill>
                <a:latin typeface="Arial" panose="020B0604020202020204" pitchFamily="34" charset="0"/>
                <a:ea typeface="Montserrat Medium"/>
                <a:cs typeface="Arial" panose="020B0604020202020204" pitchFamily="34" charset="0"/>
                <a:sym typeface="Montserrat Medium"/>
              </a:rPr>
              <a:t>* Fuente: Sistema de Contabilidad Integrada SICOIN, al  31/08/2023</a:t>
            </a:r>
            <a:endParaRPr sz="800">
              <a:solidFill>
                <a:srgbClr val="265F91"/>
              </a:solidFill>
              <a:latin typeface="Arial" panose="020B0604020202020204" pitchFamily="34" charset="0"/>
              <a:ea typeface="Montserrat Medium"/>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endParaRPr sz="16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GT" sz="1500" b="1">
                <a:solidFill>
                  <a:srgbClr val="265F91"/>
                </a:solidFill>
                <a:latin typeface="Arial" panose="020B0604020202020204" pitchFamily="34" charset="0"/>
                <a:ea typeface="Montserrat"/>
                <a:cs typeface="Arial" panose="020B0604020202020204" pitchFamily="34" charset="0"/>
                <a:sym typeface="Montserrat"/>
              </a:rPr>
              <a:t>Aspectos de planificación estatal</a:t>
            </a:r>
            <a:endParaRPr sz="1500" b="1">
              <a:solidFill>
                <a:srgbClr val="265F91"/>
              </a:solidFill>
              <a:latin typeface="Arial" panose="020B0604020202020204" pitchFamily="34" charset="0"/>
              <a:ea typeface="Montserrat"/>
              <a:cs typeface="Arial" panose="020B0604020202020204" pitchFamily="34" charset="0"/>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ea typeface="Montserrat Medium"/>
                <a:cs typeface="Arial" panose="020B0604020202020204" pitchFamily="34" charset="0"/>
                <a:sym typeface="Montserrat Medium"/>
              </a:rPr>
              <a:t>Programa: Educación Inicial</a:t>
            </a: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ea typeface="Montserrat Medium"/>
                <a:cs typeface="Arial" panose="020B0604020202020204" pitchFamily="34" charset="0"/>
                <a:sym typeface="Montserrat Medium"/>
              </a:rPr>
              <a:t>Meta Estratégica: N/A</a:t>
            </a:r>
            <a:endParaRPr sz="1500">
              <a:solidFill>
                <a:srgbClr val="265F91"/>
              </a:solidFill>
              <a:latin typeface="Arial" panose="020B0604020202020204" pitchFamily="34" charset="0"/>
              <a:ea typeface="Montserrat Medium"/>
              <a:cs typeface="Arial" panose="020B0604020202020204" pitchFamily="34" charset="0"/>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ea typeface="Montserrat Medium"/>
                <a:cs typeface="Arial" panose="020B0604020202020204" pitchFamily="34" charset="0"/>
                <a:sym typeface="Montserrat Medium"/>
              </a:rPr>
              <a:t>Población beneficiada: 47,448 niños (as) de 0 a 4 años</a:t>
            </a:r>
            <a:endParaRPr sz="1500">
              <a:solidFill>
                <a:srgbClr val="265F91"/>
              </a:solidFill>
              <a:latin typeface="Arial" panose="020B0604020202020204" pitchFamily="34" charset="0"/>
              <a:ea typeface="Montserrat Medium"/>
              <a:cs typeface="Arial" panose="020B0604020202020204" pitchFamily="34" charset="0"/>
            </a:endParaRPr>
          </a:p>
          <a:p>
            <a:pPr marL="342900" indent="-342900">
              <a:lnSpc>
                <a:spcPct val="115000"/>
              </a:lnSpc>
              <a:buClr>
                <a:srgbClr val="1E4E79"/>
              </a:buClr>
              <a:buSzPct val="100000"/>
              <a:buFont typeface="+mj-lt"/>
              <a:buAutoNum type="alphaLcParenR"/>
            </a:pPr>
            <a:r>
              <a:rPr lang="es-GT" sz="1500">
                <a:solidFill>
                  <a:srgbClr val="265F91"/>
                </a:solidFill>
                <a:latin typeface="Arial"/>
                <a:ea typeface="Montserrat Medium"/>
                <a:cs typeface="Arial"/>
                <a:sym typeface="Montserrat Medium"/>
              </a:rPr>
              <a:t>Ubicación geográfica: 39 Municipios de los Departamentos de:</a:t>
            </a:r>
            <a:r>
              <a:rPr lang="es-GT" sz="1500">
                <a:solidFill>
                  <a:srgbClr val="265F91"/>
                </a:solidFill>
                <a:latin typeface="Arial"/>
                <a:cs typeface="Arial"/>
                <a:sym typeface="Montserrat Medium"/>
              </a:rPr>
              <a:t> Totonicapán, Quiche, Alta Verapaz, Chimaltenango, El Progreso, Guatemala, Chiquimula, Sololá,  San Marcos e Izabal.</a:t>
            </a:r>
            <a:endParaRPr lang="es-GT" sz="1500">
              <a:solidFill>
                <a:srgbClr val="265F91"/>
              </a:solidFill>
              <a:latin typeface="Arial"/>
              <a:cs typeface="Arial"/>
            </a:endParaRPr>
          </a:p>
          <a:p>
            <a:pPr marL="342900" indent="-342900">
              <a:lnSpc>
                <a:spcPct val="115000"/>
              </a:lnSpc>
              <a:buClr>
                <a:srgbClr val="1E4E79"/>
              </a:buClr>
              <a:buSzPct val="100000"/>
              <a:buFont typeface="+mj-lt"/>
              <a:buAutoNum type="alphaLcParenR"/>
            </a:pPr>
            <a:r>
              <a:rPr lang="es-GT" sz="1500">
                <a:solidFill>
                  <a:srgbClr val="265F91"/>
                </a:solidFill>
                <a:latin typeface="Arial" panose="020B0604020202020204" pitchFamily="34" charset="0"/>
                <a:ea typeface="Montserrat Medium"/>
                <a:cs typeface="Arial" panose="020B0604020202020204" pitchFamily="34" charset="0"/>
                <a:sym typeface="Montserrat Medium"/>
              </a:rPr>
              <a:t>Plazo de ejecución:</a:t>
            </a:r>
            <a:r>
              <a:rPr lang="es-GT" sz="1500">
                <a:solidFill>
                  <a:srgbClr val="265F91"/>
                </a:solidFill>
                <a:latin typeface="Arial" panose="020B0604020202020204" pitchFamily="34" charset="0"/>
                <a:cs typeface="Arial" panose="020B0604020202020204" pitchFamily="34" charset="0"/>
                <a:sym typeface="Montserrat Medium"/>
              </a:rPr>
              <a:t> enero a diciembre de 2023</a:t>
            </a:r>
            <a:endParaRPr sz="1500">
              <a:solidFill>
                <a:srgbClr val="265F91"/>
              </a:solidFill>
              <a:latin typeface="Arial" panose="020B0604020202020204" pitchFamily="34" charset="0"/>
              <a:cs typeface="Arial" panose="020B0604020202020204" pitchFamily="34" charset="0"/>
            </a:endParaRPr>
          </a:p>
          <a:p>
            <a:pPr marL="0" lvl="0" indent="0">
              <a:lnSpc>
                <a:spcPct val="115000"/>
              </a:lnSpc>
              <a:buSzPts val="1100"/>
              <a:buFont typeface="Arial"/>
              <a:buNone/>
            </a:pPr>
            <a:r>
              <a:rPr lang="es-GT" sz="800">
                <a:solidFill>
                  <a:srgbClr val="1F4E79"/>
                </a:solidFill>
                <a:latin typeface="Arial" panose="020B0604020202020204" pitchFamily="34" charset="0"/>
                <a:ea typeface="Montserrat Medium"/>
                <a:cs typeface="Arial" panose="020B0604020202020204" pitchFamily="34" charset="0"/>
              </a:rPr>
              <a:t>*</a:t>
            </a:r>
            <a:r>
              <a:rPr lang="es-GT" sz="800">
                <a:solidFill>
                  <a:srgbClr val="1F4E79"/>
                </a:solidFill>
                <a:latin typeface="Arial" panose="020B0604020202020204" pitchFamily="34" charset="0"/>
                <a:ea typeface="Montserrat Medium"/>
                <a:cs typeface="Arial" panose="020B0604020202020204" pitchFamily="34" charset="0"/>
                <a:sym typeface="Montserrat Medium"/>
              </a:rPr>
              <a:t> Fuente: DIGECADE</a:t>
            </a:r>
            <a:endParaRPr sz="800">
              <a:solidFill>
                <a:srgbClr val="1F4E79"/>
              </a:solidFill>
              <a:latin typeface="Arial" panose="020B0604020202020204" pitchFamily="34" charset="0"/>
              <a:ea typeface="Montserrat Medium"/>
              <a:cs typeface="Arial" panose="020B0604020202020204" pitchFamily="34" charset="0"/>
              <a:sym typeface="Montserrat Medium"/>
            </a:endParaRPr>
          </a:p>
          <a:p>
            <a:pPr marL="0" lvl="0" indent="0">
              <a:lnSpc>
                <a:spcPct val="115000"/>
              </a:lnSpc>
              <a:buFont typeface="Arial"/>
              <a:buNone/>
            </a:pPr>
            <a:endParaRPr sz="800">
              <a:solidFill>
                <a:srgbClr val="1F4E79"/>
              </a:solidFill>
              <a:latin typeface="Montserrat Medium"/>
              <a:ea typeface="Montserrat Medium"/>
              <a:cs typeface="Montserrat Medium"/>
              <a:sym typeface="Calibri"/>
            </a:endParaRPr>
          </a:p>
        </p:txBody>
      </p:sp>
      <p:sp>
        <p:nvSpPr>
          <p:cNvPr id="11" name="Google Shape;276;gf0d19952ec_6_292">
            <a:extLst>
              <a:ext uri="{FF2B5EF4-FFF2-40B4-BE49-F238E27FC236}">
                <a16:creationId xmlns:a16="http://schemas.microsoft.com/office/drawing/2014/main" id="{5B93A4F0-17DA-492C-8A4C-FC0915804EB4}"/>
              </a:ext>
            </a:extLst>
          </p:cNvPr>
          <p:cNvSpPr/>
          <p:nvPr/>
        </p:nvSpPr>
        <p:spPr>
          <a:xfrm>
            <a:off x="4613293" y="376451"/>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 name="Google Shape;277;gf0d19952ec_6_292">
            <a:extLst>
              <a:ext uri="{FF2B5EF4-FFF2-40B4-BE49-F238E27FC236}">
                <a16:creationId xmlns:a16="http://schemas.microsoft.com/office/drawing/2014/main" id="{3AA593B3-9AB3-4B1E-B3A8-9A221B3949DC}"/>
              </a:ext>
            </a:extLst>
          </p:cNvPr>
          <p:cNvSpPr/>
          <p:nvPr/>
        </p:nvSpPr>
        <p:spPr>
          <a:xfrm>
            <a:off x="5042403" y="391887"/>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 name="Google Shape;106;p4">
            <a:extLst>
              <a:ext uri="{FF2B5EF4-FFF2-40B4-BE49-F238E27FC236}">
                <a16:creationId xmlns:a16="http://schemas.microsoft.com/office/drawing/2014/main" id="{E853300D-FAAA-E999-07AB-1B4A8B855C14}"/>
              </a:ext>
            </a:extLst>
          </p:cNvPr>
          <p:cNvSpPr txBox="1"/>
          <p:nvPr/>
        </p:nvSpPr>
        <p:spPr>
          <a:xfrm>
            <a:off x="5537640" y="260998"/>
            <a:ext cx="3235299"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pic>
        <p:nvPicPr>
          <p:cNvPr id="8" name="Imagen 7">
            <a:extLst>
              <a:ext uri="{FF2B5EF4-FFF2-40B4-BE49-F238E27FC236}">
                <a16:creationId xmlns:a16="http://schemas.microsoft.com/office/drawing/2014/main" id="{911940BA-C0B7-DB60-65A1-5215473A09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13" y="673380"/>
            <a:ext cx="4006735" cy="5460656"/>
          </a:xfrm>
          <a:prstGeom prst="rect">
            <a:avLst/>
          </a:prstGeom>
        </p:spPr>
      </p:pic>
    </p:spTree>
    <p:extLst>
      <p:ext uri="{BB962C8B-B14F-4D97-AF65-F5344CB8AC3E}">
        <p14:creationId xmlns:p14="http://schemas.microsoft.com/office/powerpoint/2010/main" val="323714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5;gf0d19952ec_6_309">
            <a:extLst>
              <a:ext uri="{FF2B5EF4-FFF2-40B4-BE49-F238E27FC236}">
                <a16:creationId xmlns:a16="http://schemas.microsoft.com/office/drawing/2014/main" id="{47914DD3-7A98-421A-8C3B-D4883267635F}"/>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287;gf0d19952ec_6_309">
            <a:extLst>
              <a:ext uri="{FF2B5EF4-FFF2-40B4-BE49-F238E27FC236}">
                <a16:creationId xmlns:a16="http://schemas.microsoft.com/office/drawing/2014/main" id="{F9800BC4-4D9B-47CC-AA25-51400E85E4AE}"/>
              </a:ext>
            </a:extLst>
          </p:cNvPr>
          <p:cNvSpPr txBox="1"/>
          <p:nvPr/>
        </p:nvSpPr>
        <p:spPr>
          <a:xfrm>
            <a:off x="4519100" y="1211940"/>
            <a:ext cx="6977807" cy="5159074"/>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r>
              <a:rPr lang="es-GT" sz="1500" dirty="0">
                <a:solidFill>
                  <a:srgbClr val="1F4E79"/>
                </a:solidFill>
                <a:latin typeface="Arial"/>
                <a:ea typeface="Montserrat Medium"/>
                <a:cs typeface="Arial"/>
                <a:sym typeface="Montserrat Medium"/>
              </a:rPr>
              <a:t>El Ministerio de Educación</a:t>
            </a:r>
            <a:r>
              <a:rPr lang="es-GT" sz="1500" dirty="0">
                <a:latin typeface="Arial"/>
                <a:ea typeface="Montserrat Medium"/>
                <a:cs typeface="Arial"/>
                <a:sym typeface="Montserrat Medium"/>
              </a:rPr>
              <a:t>, </a:t>
            </a:r>
            <a:r>
              <a:rPr lang="es-GT" sz="1500" dirty="0">
                <a:solidFill>
                  <a:srgbClr val="1F4E79"/>
                </a:solidFill>
                <a:latin typeface="Arial"/>
                <a:cs typeface="Arial"/>
                <a:sym typeface="Montserrat Medium"/>
              </a:rPr>
              <a:t>registra 589,126  estudiantes del nivel Preprimario inscritos en el sistema escolar.</a:t>
            </a:r>
            <a:endParaRPr lang="es-GT" sz="1500" dirty="0">
              <a:solidFill>
                <a:srgbClr val="1F4E79"/>
              </a:solidFill>
              <a:latin typeface="Arial"/>
              <a:cs typeface="Arial"/>
            </a:endParaRPr>
          </a:p>
          <a:p>
            <a:pPr marL="0" lvl="0" indent="0" algn="l" rtl="0">
              <a:lnSpc>
                <a:spcPct val="115000"/>
              </a:lnSpc>
              <a:spcBef>
                <a:spcPts val="0"/>
              </a:spcBef>
              <a:spcAft>
                <a:spcPts val="0"/>
              </a:spcAft>
              <a:buClr>
                <a:schemeClr val="dk1"/>
              </a:buClr>
              <a:buSzPts val="1100"/>
              <a:buFont typeface="Arial"/>
              <a:buNone/>
            </a:pPr>
            <a:endParaRPr lang="es-GT" sz="1500" b="1" dirty="0">
              <a:solidFill>
                <a:srgbClr val="1F4E79"/>
              </a:solidFill>
              <a:latin typeface="Arial" panose="020B0604020202020204" pitchFamily="34" charset="0"/>
              <a:ea typeface="Montserrat"/>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1E4E79"/>
                </a:solidFill>
                <a:latin typeface="Arial" panose="020B0604020202020204" pitchFamily="34" charset="0"/>
                <a:ea typeface="Montserrat"/>
                <a:cs typeface="Arial" panose="020B0604020202020204" pitchFamily="34" charset="0"/>
                <a:sym typeface="Montserrat"/>
              </a:rPr>
              <a:t>Aspectos presupuestarios</a:t>
            </a:r>
            <a:endParaRPr lang="es-GT" sz="1500" b="1" dirty="0">
              <a:solidFill>
                <a:srgbClr val="1E4E79"/>
              </a:solidFill>
              <a:latin typeface="Arial" panose="020B0604020202020204" pitchFamily="34" charset="0"/>
              <a:ea typeface="Montserrat"/>
              <a:cs typeface="Arial" panose="020B0604020202020204" pitchFamily="34" charset="0"/>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E4E79"/>
                </a:solidFill>
                <a:latin typeface="Arial" panose="020B0604020202020204" pitchFamily="34" charset="0"/>
                <a:ea typeface="Montserrat Medium"/>
                <a:cs typeface="Arial" panose="020B0604020202020204" pitchFamily="34" charset="0"/>
                <a:sym typeface="Montserrat Medium"/>
              </a:rPr>
              <a:t>Presupuesto vigente: Q.3,445,147,649.00</a:t>
            </a:r>
            <a:endParaRPr lang="es-GT" sz="1500" dirty="0">
              <a:solidFill>
                <a:srgbClr val="1E4E79"/>
              </a:solidFill>
              <a:latin typeface="Arial" panose="020B0604020202020204" pitchFamily="34" charset="0"/>
              <a:ea typeface="Montserrat Medium"/>
              <a:cs typeface="Arial" panose="020B0604020202020204" pitchFamily="34" charset="0"/>
            </a:endParaRPr>
          </a:p>
          <a:p>
            <a:pPr marL="342900" indent="-342900">
              <a:lnSpc>
                <a:spcPct val="115000"/>
              </a:lnSpc>
              <a:buClr>
                <a:srgbClr val="1E4E79"/>
              </a:buClr>
              <a:buSzPct val="100000"/>
              <a:buFont typeface="+mj-lt"/>
              <a:buAutoNum type="alphaLcParenR"/>
            </a:pPr>
            <a:r>
              <a:rPr lang="es-GT" sz="1500" dirty="0">
                <a:solidFill>
                  <a:srgbClr val="1E4E79"/>
                </a:solidFill>
                <a:latin typeface="Arial" panose="020B0604020202020204" pitchFamily="34" charset="0"/>
                <a:ea typeface="Montserrat Medium"/>
                <a:cs typeface="Arial" panose="020B0604020202020204" pitchFamily="34" charset="0"/>
                <a:sym typeface="Montserrat Medium"/>
              </a:rPr>
              <a:t>Presupuesto ejecutado: Q. 2,406,671,739.57</a:t>
            </a:r>
            <a:endParaRPr lang="es-GT" sz="1500" dirty="0">
              <a:solidFill>
                <a:srgbClr val="1E4E79"/>
              </a:solidFill>
              <a:latin typeface="Arial" panose="020B0604020202020204" pitchFamily="34" charset="0"/>
              <a:ea typeface="Montserrat Medium"/>
              <a:cs typeface="Arial" panose="020B0604020202020204" pitchFamily="34" charset="0"/>
            </a:endParaRPr>
          </a:p>
          <a:p>
            <a:pPr marL="342900" indent="-342900">
              <a:lnSpc>
                <a:spcPct val="120000"/>
              </a:lnSpc>
              <a:buClr>
                <a:srgbClr val="1E4E79"/>
              </a:buClr>
              <a:buFont typeface="+mj-lt"/>
              <a:buAutoNum type="alphaLcParenR"/>
            </a:pPr>
            <a:r>
              <a:rPr lang="es-GT" sz="1500" dirty="0">
                <a:solidFill>
                  <a:srgbClr val="1E4E79"/>
                </a:solidFill>
                <a:latin typeface="Arial" panose="020B0604020202020204" pitchFamily="34" charset="0"/>
                <a:ea typeface="Montserrat Medium"/>
                <a:cs typeface="Arial" panose="020B0604020202020204" pitchFamily="34" charset="0"/>
                <a:sym typeface="Montserrat Medium"/>
              </a:rPr>
              <a:t>Fuente de financiamiento: </a:t>
            </a:r>
            <a:r>
              <a:rPr lang="es-GT" sz="1500" dirty="0">
                <a:solidFill>
                  <a:srgbClr val="1E4E79"/>
                </a:solidFill>
                <a:latin typeface="Arial" panose="020B0604020202020204" pitchFamily="34" charset="0"/>
                <a:cs typeface="Arial" panose="020B0604020202020204" pitchFamily="34" charset="0"/>
                <a:sym typeface="Montserrat Medium"/>
              </a:rPr>
              <a:t>11 “Ingresos Corrientes”, 21 “Ingresos Tributarios IVA Paz”, 22 “Ingresos Ordinarios de Aporte Constitucional” y 52 “Préstamos Externos”.</a:t>
            </a:r>
            <a:endParaRPr lang="es-GT" sz="1500" dirty="0">
              <a:solidFill>
                <a:srgbClr val="1E4E79"/>
              </a:solidFill>
              <a:latin typeface="Arial" panose="020B0604020202020204" pitchFamily="34" charset="0"/>
              <a:cs typeface="Arial" panose="020B0604020202020204" pitchFamily="34" charset="0"/>
            </a:endParaRPr>
          </a:p>
          <a:p>
            <a:pPr lvl="0">
              <a:lnSpc>
                <a:spcPct val="120000"/>
              </a:lnSpc>
            </a:pPr>
            <a:r>
              <a:rPr lang="es-GT" sz="800" dirty="0">
                <a:solidFill>
                  <a:srgbClr val="1E4E79"/>
                </a:solidFill>
                <a:latin typeface="Arial" panose="020B0604020202020204" pitchFamily="34" charset="0"/>
                <a:ea typeface="Montserrat Medium"/>
                <a:cs typeface="Arial" panose="020B0604020202020204" pitchFamily="34" charset="0"/>
                <a:sym typeface="Montserrat Medium"/>
              </a:rPr>
              <a:t> * Fuente: Sistema de Contabilidad Integrada SICOIN, al 31</a:t>
            </a:r>
            <a:r>
              <a:rPr lang="es-ES" sz="800" dirty="0">
                <a:solidFill>
                  <a:srgbClr val="1E4E79"/>
                </a:solidFill>
                <a:latin typeface="Arial" panose="020B0604020202020204" pitchFamily="34" charset="0"/>
                <a:ea typeface="Montserrat Medium"/>
                <a:cs typeface="Arial" panose="020B0604020202020204" pitchFamily="34" charset="0"/>
                <a:sym typeface="Montserrat Medium"/>
              </a:rPr>
              <a:t>/08/2023</a:t>
            </a:r>
            <a:endParaRPr sz="800" dirty="0">
              <a:solidFill>
                <a:srgbClr val="1E4E79"/>
              </a:solidFill>
              <a:latin typeface="Arial" panose="020B0604020202020204" pitchFamily="34" charset="0"/>
              <a:ea typeface="Montserrat Medium"/>
              <a:cs typeface="Arial" panose="020B0604020202020204" pitchFamily="34" charset="0"/>
              <a:sym typeface="Montserrat Medium"/>
            </a:endParaRPr>
          </a:p>
          <a:p>
            <a:pPr marL="0" lvl="0" indent="0" algn="l" rtl="0">
              <a:lnSpc>
                <a:spcPct val="115000"/>
              </a:lnSpc>
              <a:spcBef>
                <a:spcPts val="0"/>
              </a:spcBef>
              <a:spcAft>
                <a:spcPts val="0"/>
              </a:spcAft>
              <a:buClr>
                <a:schemeClr val="dk1"/>
              </a:buClr>
              <a:buSzPts val="1100"/>
              <a:buFont typeface="Arial"/>
              <a:buNone/>
            </a:pPr>
            <a:endParaRPr sz="1500" dirty="0">
              <a:solidFill>
                <a:srgbClr val="1E4E79"/>
              </a:solidFill>
              <a:latin typeface="Monserrat"/>
              <a:ea typeface="Montserrat Medium"/>
              <a:cs typeface="Montserrat Medium"/>
              <a:sym typeface="Montserrat Medium"/>
            </a:endParaRPr>
          </a:p>
          <a:p>
            <a:pPr algn="just">
              <a:lnSpc>
                <a:spcPct val="114999"/>
              </a:lnSpc>
              <a:buSzPts val="1100"/>
            </a:pPr>
            <a:r>
              <a:rPr lang="es-GT" sz="1500" b="1" dirty="0">
                <a:solidFill>
                  <a:srgbClr val="1E4E79"/>
                </a:solidFill>
                <a:latin typeface="Arial" panose="020B0604020202020204" pitchFamily="34" charset="0"/>
                <a:cs typeface="Arial" panose="020B0604020202020204" pitchFamily="34" charset="0"/>
                <a:sym typeface="Montserrat"/>
              </a:rPr>
              <a:t>Aspectos de planificación estatal</a:t>
            </a:r>
            <a:endParaRPr lang="es-GT" sz="1500" b="1" dirty="0">
              <a:solidFill>
                <a:srgbClr val="1E4E79"/>
              </a:solidFill>
              <a:latin typeface="Arial" panose="020B0604020202020204" pitchFamily="34" charset="0"/>
              <a:cs typeface="Arial" panose="020B0604020202020204" pitchFamily="34" charset="0"/>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panose="020B0604020202020204" pitchFamily="34" charset="0"/>
                <a:cs typeface="Arial" panose="020B0604020202020204" pitchFamily="34" charset="0"/>
                <a:sym typeface="Montserrat"/>
              </a:rPr>
              <a:t>Programa: Educación Escolar de Preprimaria</a:t>
            </a:r>
            <a:endParaRPr lang="es-GT" sz="1500" dirty="0">
              <a:solidFill>
                <a:srgbClr val="1E4E79"/>
              </a:solidFill>
              <a:latin typeface="Arial" panose="020B0604020202020204" pitchFamily="34" charset="0"/>
              <a:cs typeface="Arial" panose="020B0604020202020204" pitchFamily="34" charset="0"/>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a:cs typeface="Arial"/>
                <a:sym typeface="Montserrat"/>
              </a:rPr>
              <a:t>Meta Estratégica: Tasa Neta 64.49%** al II cuatrimestre del año 2023.</a:t>
            </a:r>
            <a:endParaRPr lang="es-GT" sz="1500" dirty="0">
              <a:solidFill>
                <a:srgbClr val="1E4E79"/>
              </a:solidFill>
              <a:latin typeface="Arial"/>
              <a:cs typeface="Arial"/>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a:cs typeface="Arial"/>
                <a:sym typeface="Montserrat"/>
              </a:rPr>
              <a:t>Población beneficiada: 589,126</a:t>
            </a:r>
            <a:endParaRPr lang="es-GT" sz="1500" dirty="0">
              <a:solidFill>
                <a:srgbClr val="1E4E79"/>
              </a:solidFill>
              <a:latin typeface="Arial"/>
              <a:cs typeface="Arial"/>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a:cs typeface="Arial"/>
                <a:sym typeface="Montserrat"/>
              </a:rPr>
              <a:t>Ubicación geográfica: 340 municipios</a:t>
            </a:r>
            <a:endParaRPr lang="es-GT" sz="1500" dirty="0">
              <a:solidFill>
                <a:srgbClr val="1E4E79"/>
              </a:solidFill>
              <a:latin typeface="Arial"/>
              <a:cs typeface="Arial"/>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panose="020B0604020202020204" pitchFamily="34" charset="0"/>
                <a:cs typeface="Arial" panose="020B0604020202020204" pitchFamily="34" charset="0"/>
                <a:sym typeface="Montserrat"/>
              </a:rPr>
              <a:t>Plazo de ejecución: enero a diciembre de 2023</a:t>
            </a:r>
            <a:endParaRPr lang="es-GT" sz="1500" dirty="0">
              <a:solidFill>
                <a:srgbClr val="1E4E79"/>
              </a:solidFill>
              <a:latin typeface="Arial" panose="020B0604020202020204" pitchFamily="34" charset="0"/>
              <a:cs typeface="Arial" panose="020B0604020202020204" pitchFamily="34" charset="0"/>
              <a:sym typeface="Montserrat Medium"/>
            </a:endParaRPr>
          </a:p>
          <a:p>
            <a:pPr>
              <a:lnSpc>
                <a:spcPct val="114999"/>
              </a:lnSpc>
              <a:buSzPts val="1100"/>
            </a:pPr>
            <a:r>
              <a:rPr lang="es-GT" sz="800" dirty="0">
                <a:solidFill>
                  <a:srgbClr val="1E4E79"/>
                </a:solidFill>
                <a:latin typeface="Arial" panose="020B0604020202020204" pitchFamily="34" charset="0"/>
                <a:ea typeface="Montserrat Medium"/>
                <a:cs typeface="Arial" panose="020B0604020202020204" pitchFamily="34" charset="0"/>
                <a:sym typeface="Montserrat Medium"/>
              </a:rPr>
              <a:t>* Fuente: Dirección de Planificación Educativa -DIPLAN-</a:t>
            </a:r>
            <a:endParaRPr sz="800" dirty="0">
              <a:solidFill>
                <a:srgbClr val="1E4E79"/>
              </a:solidFill>
              <a:latin typeface="Arial" panose="020B0604020202020204" pitchFamily="34" charset="0"/>
              <a:ea typeface="Montserrat Medium"/>
              <a:cs typeface="Arial" panose="020B0604020202020204" pitchFamily="34" charset="0"/>
            </a:endParaRPr>
          </a:p>
          <a:p>
            <a:pPr>
              <a:lnSpc>
                <a:spcPct val="114999"/>
              </a:lnSpc>
              <a:buSzPts val="1100"/>
            </a:pPr>
            <a:r>
              <a:rPr lang="es-GT" sz="800" dirty="0">
                <a:solidFill>
                  <a:srgbClr val="1E4E79"/>
                </a:solidFill>
                <a:latin typeface="Arial"/>
                <a:cs typeface="Arial"/>
              </a:rPr>
              <a:t>** Nota:  Datos preliminares.</a:t>
            </a:r>
          </a:p>
          <a:p>
            <a:endParaRPr lang="en-US" sz="1700" b="1" dirty="0">
              <a:solidFill>
                <a:srgbClr val="1F4E79"/>
              </a:solidFill>
              <a:ea typeface="Calibri" panose="020F0502020204030204"/>
              <a:cs typeface="Calibri" panose="020F0502020204030204"/>
            </a:endParaRPr>
          </a:p>
        </p:txBody>
      </p:sp>
      <p:sp>
        <p:nvSpPr>
          <p:cNvPr id="6" name="Google Shape;288;gf0d19952ec_6_309">
            <a:extLst>
              <a:ext uri="{FF2B5EF4-FFF2-40B4-BE49-F238E27FC236}">
                <a16:creationId xmlns:a16="http://schemas.microsoft.com/office/drawing/2014/main" id="{B31C4A07-69C0-4E18-B9D2-E590A549C887}"/>
              </a:ext>
            </a:extLst>
          </p:cNvPr>
          <p:cNvSpPr/>
          <p:nvPr/>
        </p:nvSpPr>
        <p:spPr>
          <a:xfrm>
            <a:off x="4918018" y="22264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289;gf0d19952ec_6_309">
            <a:extLst>
              <a:ext uri="{FF2B5EF4-FFF2-40B4-BE49-F238E27FC236}">
                <a16:creationId xmlns:a16="http://schemas.microsoft.com/office/drawing/2014/main" id="{F68AD485-1179-4C6B-94DA-97706E09E102}"/>
              </a:ext>
            </a:extLst>
          </p:cNvPr>
          <p:cNvSpPr/>
          <p:nvPr/>
        </p:nvSpPr>
        <p:spPr>
          <a:xfrm>
            <a:off x="5363752" y="222640"/>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3976AB5A-2526-A915-E693-C5A57E996BD6}"/>
              </a:ext>
            </a:extLst>
          </p:cNvPr>
          <p:cNvSpPr txBox="1"/>
          <p:nvPr/>
        </p:nvSpPr>
        <p:spPr>
          <a:xfrm>
            <a:off x="5855692" y="147491"/>
            <a:ext cx="3235299"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1" name="Google Shape;272;gf0d19952ec_6_292">
            <a:extLst>
              <a:ext uri="{FF2B5EF4-FFF2-40B4-BE49-F238E27FC236}">
                <a16:creationId xmlns:a16="http://schemas.microsoft.com/office/drawing/2014/main" id="{454E587F-11D2-B82B-9655-9ACDF5B762FC}"/>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a:extLst>
              <a:ext uri="{FF2B5EF4-FFF2-40B4-BE49-F238E27FC236}">
                <a16:creationId xmlns:a16="http://schemas.microsoft.com/office/drawing/2014/main" id="{B602C25F-D99A-DC6B-E1C9-D4BDCBBD35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33926"/>
            <a:ext cx="4006735" cy="5281863"/>
          </a:xfrm>
          <a:prstGeom prst="rect">
            <a:avLst/>
          </a:prstGeom>
        </p:spPr>
      </p:pic>
    </p:spTree>
    <p:extLst>
      <p:ext uri="{BB962C8B-B14F-4D97-AF65-F5344CB8AC3E}">
        <p14:creationId xmlns:p14="http://schemas.microsoft.com/office/powerpoint/2010/main" val="572791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6;gf0d19952ec_6_343">
            <a:extLst>
              <a:ext uri="{FF2B5EF4-FFF2-40B4-BE49-F238E27FC236}">
                <a16:creationId xmlns:a16="http://schemas.microsoft.com/office/drawing/2014/main" id="{EB640DE8-4849-4F57-8FFF-8DF9974DC136}"/>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298;gf0d19952ec_6_343">
            <a:extLst>
              <a:ext uri="{FF2B5EF4-FFF2-40B4-BE49-F238E27FC236}">
                <a16:creationId xmlns:a16="http://schemas.microsoft.com/office/drawing/2014/main" id="{9006E72E-E7E1-4234-8AD4-53D4FCD71C82}"/>
              </a:ext>
            </a:extLst>
          </p:cNvPr>
          <p:cNvSpPr txBox="1"/>
          <p:nvPr/>
        </p:nvSpPr>
        <p:spPr>
          <a:xfrm>
            <a:off x="4544818" y="1378200"/>
            <a:ext cx="7132500" cy="5913896"/>
          </a:xfrm>
          <a:prstGeom prst="rect">
            <a:avLst/>
          </a:prstGeom>
          <a:noFill/>
          <a:ln>
            <a:noFill/>
          </a:ln>
        </p:spPr>
        <p:txBody>
          <a:bodyPr spcFirstLastPara="1" wrap="square" lIns="91425" tIns="91425" rIns="91425" bIns="91425" anchor="t" anchorCtr="0">
            <a:spAutoFit/>
          </a:bodyPr>
          <a:lstStyle/>
          <a:p>
            <a:pPr algn="just">
              <a:lnSpc>
                <a:spcPct val="114999"/>
              </a:lnSpc>
            </a:pPr>
            <a:r>
              <a:rPr lang="es-GT" sz="1500">
                <a:solidFill>
                  <a:srgbClr val="1F4E79"/>
                </a:solidFill>
                <a:latin typeface="Arial"/>
                <a:ea typeface="Montserrat Medium"/>
                <a:cs typeface="Arial"/>
                <a:sym typeface="Montserrat Medium"/>
              </a:rPr>
              <a:t>El Ministerio de Educación</a:t>
            </a:r>
            <a:r>
              <a:rPr lang="es-GT" sz="1500">
                <a:latin typeface="Arial"/>
                <a:ea typeface="Montserrat Medium"/>
                <a:cs typeface="Arial"/>
                <a:sym typeface="Montserrat Medium"/>
              </a:rPr>
              <a:t>, </a:t>
            </a:r>
            <a:r>
              <a:rPr lang="es-GT" sz="1500">
                <a:solidFill>
                  <a:srgbClr val="1F4E79"/>
                </a:solidFill>
                <a:latin typeface="Arial"/>
                <a:cs typeface="Arial"/>
                <a:sym typeface="Montserrat Medium"/>
              </a:rPr>
              <a:t>registra 2,127,545  estudiantes del nivel Primario inscritos en el sistema escolar</a:t>
            </a:r>
            <a:endParaRPr lang="en-US" sz="1500">
              <a:solidFill>
                <a:srgbClr val="1F4E79"/>
              </a:solidFill>
              <a:latin typeface="Arial"/>
              <a:cs typeface="Arial"/>
            </a:endParaRPr>
          </a:p>
          <a:p>
            <a:pPr marL="0" lvl="0" indent="0" algn="just" rtl="0">
              <a:lnSpc>
                <a:spcPct val="115000"/>
              </a:lnSpc>
              <a:spcBef>
                <a:spcPts val="0"/>
              </a:spcBef>
              <a:spcAft>
                <a:spcPts val="0"/>
              </a:spcAft>
              <a:buClr>
                <a:schemeClr val="dk1"/>
              </a:buClr>
              <a:buSzPts val="1100"/>
              <a:buFont typeface="Arial"/>
              <a:buNone/>
            </a:pPr>
            <a:endParaRPr sz="1500">
              <a:solidFill>
                <a:srgbClr val="1F4E79"/>
              </a:solidFill>
              <a:latin typeface="Arial" panose="020B0604020202020204" pitchFamily="34" charset="0"/>
              <a:ea typeface="Montserrat Medium"/>
              <a:cs typeface="Arial" panose="020B0604020202020204" pitchFamily="34" charset="0"/>
              <a:sym typeface="Montserrat Medium"/>
            </a:endParaRPr>
          </a:p>
          <a:p>
            <a:pPr marL="0" lvl="0" indent="0" algn="just" rtl="0">
              <a:lnSpc>
                <a:spcPct val="115000"/>
              </a:lnSpc>
              <a:spcBef>
                <a:spcPts val="0"/>
              </a:spcBef>
              <a:spcAft>
                <a:spcPts val="0"/>
              </a:spcAft>
              <a:buClr>
                <a:schemeClr val="dk1"/>
              </a:buClr>
              <a:buSzPts val="1100"/>
              <a:buFont typeface="Arial"/>
              <a:buNone/>
            </a:pPr>
            <a:r>
              <a:rPr lang="es-GT" sz="1600" b="1">
                <a:solidFill>
                  <a:srgbClr val="1F4E79"/>
                </a:solidFill>
                <a:latin typeface="Arial" panose="020B0604020202020204" pitchFamily="34" charset="0"/>
                <a:ea typeface="Montserrat"/>
                <a:cs typeface="Arial" panose="020B0604020202020204" pitchFamily="34" charset="0"/>
                <a:sym typeface="Montserrat"/>
              </a:rPr>
              <a:t>Aspectos presupuestarios</a:t>
            </a:r>
            <a:endParaRPr sz="1600" b="1">
              <a:solidFill>
                <a:srgbClr val="1F4E79"/>
              </a:solidFill>
              <a:latin typeface="Arial" panose="020B0604020202020204" pitchFamily="34" charset="0"/>
              <a:ea typeface="Montserrat"/>
              <a:cs typeface="Arial" panose="020B0604020202020204" pitchFamily="34" charset="0"/>
              <a:sym typeface="Montserrat"/>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ea typeface="Montserrat"/>
                <a:cs typeface="Arial" panose="020B0604020202020204" pitchFamily="34" charset="0"/>
                <a:sym typeface="Montserrat"/>
              </a:rPr>
              <a:t>Presupuesto vigente: Q.13,386,108,999.00</a:t>
            </a:r>
            <a:endParaRPr sz="1500">
              <a:solidFill>
                <a:srgbClr val="1F4E79"/>
              </a:solidFill>
              <a:latin typeface="Arial" panose="020B0604020202020204" pitchFamily="34" charset="0"/>
              <a:ea typeface="Montserrat"/>
              <a:cs typeface="Arial" panose="020B0604020202020204" pitchFamily="34" charset="0"/>
              <a:sym typeface="Montserrat"/>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ea typeface="Montserrat"/>
                <a:cs typeface="Arial" panose="020B0604020202020204" pitchFamily="34" charset="0"/>
                <a:sym typeface="Montserrat"/>
              </a:rPr>
              <a:t>Presupuesto ejecutado: Q. </a:t>
            </a:r>
            <a:r>
              <a:rPr lang="es-ES" sz="1500">
                <a:solidFill>
                  <a:srgbClr val="1F4E79"/>
                </a:solidFill>
                <a:latin typeface="Arial" panose="020B0604020202020204" pitchFamily="34" charset="0"/>
                <a:ea typeface="Montserrat"/>
                <a:cs typeface="Arial" panose="020B0604020202020204" pitchFamily="34" charset="0"/>
                <a:sym typeface="Montserrat"/>
              </a:rPr>
              <a:t>9,588,078,742.29</a:t>
            </a:r>
            <a:endParaRPr sz="1500">
              <a:solidFill>
                <a:srgbClr val="1F4E79"/>
              </a:solidFill>
              <a:latin typeface="Arial" panose="020B0604020202020204" pitchFamily="34" charset="0"/>
              <a:ea typeface="Montserrat"/>
              <a:cs typeface="Arial" panose="020B0604020202020204" pitchFamily="34" charset="0"/>
            </a:endParaRPr>
          </a:p>
          <a:p>
            <a:pPr marL="342900" indent="-342900" algn="just">
              <a:lnSpc>
                <a:spcPct val="120000"/>
              </a:lnSpc>
              <a:buClr>
                <a:srgbClr val="1E4E79"/>
              </a:buClr>
              <a:buSzPct val="100000"/>
              <a:buFont typeface="+mj-lt"/>
              <a:buAutoNum type="alphaLcParenR"/>
            </a:pPr>
            <a:r>
              <a:rPr lang="es-GT" sz="1500">
                <a:solidFill>
                  <a:srgbClr val="1F4E79"/>
                </a:solidFill>
                <a:latin typeface="Arial" panose="020B0604020202020204" pitchFamily="34" charset="0"/>
                <a:ea typeface="Montserrat"/>
                <a:cs typeface="Arial" panose="020B0604020202020204" pitchFamily="34" charset="0"/>
                <a:sym typeface="Montserrat"/>
              </a:rPr>
              <a:t>Fuente de financiamiento: 11 “Ingresos Corrientes”, 12 “Disminución de Caja y Bancos de Recursos del Tesoro, 21 “Ingresos Tributarios IVA Paz” y  52 “Préstamos Externos”.</a:t>
            </a:r>
            <a:endParaRPr sz="1500">
              <a:solidFill>
                <a:schemeClr val="dk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800">
                <a:solidFill>
                  <a:srgbClr val="1F4E79"/>
                </a:solidFill>
                <a:latin typeface="Arial" panose="020B0604020202020204" pitchFamily="34" charset="0"/>
                <a:ea typeface="Montserrat"/>
                <a:cs typeface="Arial" panose="020B0604020202020204" pitchFamily="34" charset="0"/>
                <a:sym typeface="Montserrat"/>
              </a:rPr>
              <a:t>* Fuente: Sistema de Contabilidad Integrada SICOIN, al 31/08</a:t>
            </a:r>
            <a:r>
              <a:rPr lang="es-ES" sz="800">
                <a:solidFill>
                  <a:srgbClr val="1F4E79"/>
                </a:solidFill>
                <a:latin typeface="Arial" panose="020B0604020202020204" pitchFamily="34" charset="0"/>
                <a:ea typeface="Montserrat"/>
                <a:cs typeface="Arial" panose="020B0604020202020204" pitchFamily="34" charset="0"/>
                <a:sym typeface="Montserrat"/>
              </a:rPr>
              <a:t>/2023</a:t>
            </a:r>
            <a:endParaRPr sz="80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16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GT" sz="1600" b="1">
                <a:solidFill>
                  <a:srgbClr val="265F91"/>
                </a:solidFill>
                <a:latin typeface="Arial" panose="020B0604020202020204" pitchFamily="34" charset="0"/>
                <a:ea typeface="Montserrat"/>
                <a:cs typeface="Arial" panose="020B0604020202020204" pitchFamily="34" charset="0"/>
                <a:sym typeface="Montserrat"/>
              </a:rPr>
              <a:t>Aspectos de planificación estatal</a:t>
            </a:r>
            <a:endParaRPr sz="1600" b="1">
              <a:solidFill>
                <a:srgbClr val="265F91"/>
              </a:solidFill>
              <a:latin typeface="Arial" panose="020B0604020202020204" pitchFamily="34" charset="0"/>
              <a:ea typeface="Montserrat"/>
              <a:cs typeface="Arial" panose="020B0604020202020204" pitchFamily="34" charset="0"/>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cs typeface="Arial" panose="020B0604020202020204" pitchFamily="34" charset="0"/>
                <a:sym typeface="Montserrat"/>
              </a:rPr>
              <a:t>Programa: Educación Escolar de Primaria</a:t>
            </a:r>
            <a:endParaRPr sz="1500">
              <a:solidFill>
                <a:srgbClr val="265F91"/>
              </a:solidFill>
              <a:latin typeface="Arial" panose="020B0604020202020204" pitchFamily="34" charset="0"/>
              <a:cs typeface="Arial" panose="020B0604020202020204" pitchFamily="34" charset="0"/>
              <a:sym typeface="Montserrat"/>
            </a:endParaRPr>
          </a:p>
          <a:p>
            <a:pPr marL="342900" indent="-342900">
              <a:lnSpc>
                <a:spcPct val="115000"/>
              </a:lnSpc>
              <a:buClr>
                <a:srgbClr val="1E4E79"/>
              </a:buClr>
              <a:buSzPct val="100000"/>
              <a:buFont typeface="+mj-lt"/>
              <a:buAutoNum type="alphaLcParenR"/>
            </a:pPr>
            <a:r>
              <a:rPr lang="es-GT" sz="1500">
                <a:solidFill>
                  <a:srgbClr val="265F91"/>
                </a:solidFill>
                <a:latin typeface="Arial"/>
                <a:cs typeface="Arial"/>
                <a:sym typeface="Montserrat"/>
              </a:rPr>
              <a:t>Meta Estratégica: Tasa Neta 95.76%** al II cuatrimestre del año 2023.</a:t>
            </a:r>
            <a:endParaRPr sz="1500">
              <a:solidFill>
                <a:srgbClr val="265F91"/>
              </a:solidFill>
              <a:latin typeface="Arial"/>
              <a:cs typeface="Arial"/>
            </a:endParaRPr>
          </a:p>
          <a:p>
            <a:pPr marL="342900" indent="-342900">
              <a:lnSpc>
                <a:spcPct val="115000"/>
              </a:lnSpc>
              <a:buClr>
                <a:srgbClr val="1E4E79"/>
              </a:buClr>
              <a:buSzPct val="100000"/>
              <a:buFont typeface="+mj-lt"/>
              <a:buAutoNum type="alphaLcParenR"/>
            </a:pPr>
            <a:r>
              <a:rPr lang="es-GT" sz="1500">
                <a:solidFill>
                  <a:srgbClr val="265F91"/>
                </a:solidFill>
                <a:latin typeface="Arial"/>
                <a:cs typeface="Arial"/>
                <a:sym typeface="Montserrat"/>
              </a:rPr>
              <a:t>Población beneficiada: 2,122,316 estudiantes del nivel primario y 5,229 de primaria de adultos. </a:t>
            </a:r>
            <a:endParaRPr sz="1500">
              <a:solidFill>
                <a:srgbClr val="265F91"/>
              </a:solidFill>
              <a:latin typeface="Arial"/>
              <a:cs typeface="Arial"/>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cs typeface="Arial" panose="020B0604020202020204" pitchFamily="34" charset="0"/>
                <a:sym typeface="Montserrat"/>
              </a:rPr>
              <a:t>Ubicación geográfica: 340 municipios</a:t>
            </a:r>
            <a:endParaRPr sz="1500">
              <a:solidFill>
                <a:srgbClr val="265F91"/>
              </a:solidFill>
              <a:latin typeface="Arial" panose="020B0604020202020204" pitchFamily="34" charset="0"/>
              <a:cs typeface="Arial" panose="020B0604020202020204" pitchFamily="34" charset="0"/>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ea typeface="+mn-lt"/>
                <a:cs typeface="Arial" panose="020B0604020202020204" pitchFamily="34" charset="0"/>
                <a:sym typeface="Montserrat"/>
              </a:rPr>
              <a:t>Plazo de ejecución: enero a diciembre de 2023</a:t>
            </a:r>
            <a:endParaRPr sz="1500">
              <a:solidFill>
                <a:srgbClr val="265F91"/>
              </a:solidFill>
              <a:latin typeface="Arial" panose="020B0604020202020204" pitchFamily="34" charset="0"/>
              <a:ea typeface="+mn-lt"/>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s-GT" sz="800">
                <a:solidFill>
                  <a:srgbClr val="1F4E79"/>
                </a:solidFill>
                <a:latin typeface="Arial" panose="020B0604020202020204" pitchFamily="34" charset="0"/>
                <a:ea typeface="+mn-lt"/>
                <a:cs typeface="Arial" panose="020B0604020202020204" pitchFamily="34" charset="0"/>
                <a:sym typeface="Montserrat"/>
              </a:rPr>
              <a:t>* Fuente: Dirección de Planificación Educativa -DIPLAN-</a:t>
            </a:r>
            <a:endParaRPr sz="800">
              <a:solidFill>
                <a:srgbClr val="1F4E79"/>
              </a:solidFill>
              <a:latin typeface="Arial" panose="020B0604020202020204" pitchFamily="34" charset="0"/>
              <a:ea typeface="+mn-lt"/>
              <a:cs typeface="Arial" panose="020B0604020202020204" pitchFamily="34" charset="0"/>
            </a:endParaRPr>
          </a:p>
          <a:p>
            <a:pPr>
              <a:lnSpc>
                <a:spcPct val="114999"/>
              </a:lnSpc>
            </a:pPr>
            <a:r>
              <a:rPr lang="es-GT" sz="800">
                <a:solidFill>
                  <a:srgbClr val="1F4E79"/>
                </a:solidFill>
                <a:latin typeface="Arial"/>
                <a:ea typeface="+mn-lt"/>
                <a:cs typeface="Arial"/>
              </a:rPr>
              <a:t>** Nota:  Datos preliminares.</a:t>
            </a:r>
            <a:endParaRPr lang="es-GT">
              <a:latin typeface="Arial"/>
              <a:cs typeface="Arial"/>
            </a:endParaRPr>
          </a:p>
          <a:p>
            <a:pPr marL="0" lvl="0" indent="0" algn="l" rtl="0">
              <a:lnSpc>
                <a:spcPct val="115000"/>
              </a:lnSpc>
              <a:spcBef>
                <a:spcPts val="0"/>
              </a:spcBef>
              <a:spcAft>
                <a:spcPts val="0"/>
              </a:spcAft>
              <a:buClr>
                <a:schemeClr val="dk1"/>
              </a:buClr>
              <a:buSzPts val="1100"/>
              <a:buFont typeface="Arial"/>
              <a:buNone/>
            </a:pPr>
            <a:endParaRPr>
              <a:solidFill>
                <a:srgbClr val="1E4E79"/>
              </a:solidFill>
              <a:latin typeface="Montserrat Medium"/>
              <a:ea typeface="Montserrat Medium"/>
              <a:cs typeface="Montserrat Medium"/>
            </a:endParaRPr>
          </a:p>
          <a:p>
            <a:pPr marL="0" lvl="0" indent="0" algn="l" rtl="0">
              <a:lnSpc>
                <a:spcPct val="115000"/>
              </a:lnSpc>
              <a:spcBef>
                <a:spcPts val="0"/>
              </a:spcBef>
              <a:spcAft>
                <a:spcPts val="0"/>
              </a:spcAft>
              <a:buClr>
                <a:prstClr val="black"/>
              </a:buClr>
              <a:buSzPts val="1100"/>
              <a:buFont typeface="Arial"/>
              <a:buNone/>
            </a:pPr>
            <a:endParaRPr sz="700">
              <a:solidFill>
                <a:srgbClr val="1F4E79"/>
              </a:solidFill>
              <a:latin typeface="Montserrat Medium"/>
            </a:endParaRPr>
          </a:p>
          <a:p>
            <a:endParaRPr lang="en-US" sz="1700" b="1">
              <a:solidFill>
                <a:srgbClr val="1F4E79"/>
              </a:solidFill>
              <a:ea typeface="Calibri" panose="020F0502020204030204"/>
              <a:cs typeface="Calibri" panose="020F0502020204030204"/>
            </a:endParaRPr>
          </a:p>
        </p:txBody>
      </p:sp>
      <p:sp>
        <p:nvSpPr>
          <p:cNvPr id="6" name="Google Shape;299;gf0d19952ec_6_343">
            <a:extLst>
              <a:ext uri="{FF2B5EF4-FFF2-40B4-BE49-F238E27FC236}">
                <a16:creationId xmlns:a16="http://schemas.microsoft.com/office/drawing/2014/main" id="{7DF40C11-0AB0-471E-9F81-4489EC8CB72A}"/>
              </a:ext>
            </a:extLst>
          </p:cNvPr>
          <p:cNvSpPr/>
          <p:nvPr/>
        </p:nvSpPr>
        <p:spPr>
          <a:xfrm>
            <a:off x="5034400" y="38890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00;gf0d19952ec_6_343">
            <a:extLst>
              <a:ext uri="{FF2B5EF4-FFF2-40B4-BE49-F238E27FC236}">
                <a16:creationId xmlns:a16="http://schemas.microsoft.com/office/drawing/2014/main" id="{DEDD1BCB-10F9-4BA2-B75F-23A1D0F46D87}"/>
              </a:ext>
            </a:extLst>
          </p:cNvPr>
          <p:cNvSpPr/>
          <p:nvPr/>
        </p:nvSpPr>
        <p:spPr>
          <a:xfrm>
            <a:off x="5480134" y="388900"/>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B1FD89A0-1BC6-DB3E-B615-DB3FF6896B99}"/>
              </a:ext>
            </a:extLst>
          </p:cNvPr>
          <p:cNvSpPr txBox="1"/>
          <p:nvPr/>
        </p:nvSpPr>
        <p:spPr>
          <a:xfrm>
            <a:off x="5961710" y="238601"/>
            <a:ext cx="3235299"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1" name="Google Shape;272;gf0d19952ec_6_292">
            <a:extLst>
              <a:ext uri="{FF2B5EF4-FFF2-40B4-BE49-F238E27FC236}">
                <a16:creationId xmlns:a16="http://schemas.microsoft.com/office/drawing/2014/main" id="{7570FC53-8B78-9B38-D123-A0EDC535EF6C}"/>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a:extLst>
              <a:ext uri="{FF2B5EF4-FFF2-40B4-BE49-F238E27FC236}">
                <a16:creationId xmlns:a16="http://schemas.microsoft.com/office/drawing/2014/main" id="{ADE576BD-C1C2-786C-A00C-69DE7FBF5D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61801"/>
            <a:ext cx="4006735" cy="5181600"/>
          </a:xfrm>
          <a:prstGeom prst="rect">
            <a:avLst/>
          </a:prstGeom>
        </p:spPr>
      </p:pic>
    </p:spTree>
    <p:extLst>
      <p:ext uri="{BB962C8B-B14F-4D97-AF65-F5344CB8AC3E}">
        <p14:creationId xmlns:p14="http://schemas.microsoft.com/office/powerpoint/2010/main" val="114163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08;gf0d19952ec_6_354">
            <a:extLst>
              <a:ext uri="{FF2B5EF4-FFF2-40B4-BE49-F238E27FC236}">
                <a16:creationId xmlns:a16="http://schemas.microsoft.com/office/drawing/2014/main" id="{FD4EE1DD-976F-409C-B394-4E7AFA6D80E1}"/>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310;gf0d19952ec_6_354">
            <a:extLst>
              <a:ext uri="{FF2B5EF4-FFF2-40B4-BE49-F238E27FC236}">
                <a16:creationId xmlns:a16="http://schemas.microsoft.com/office/drawing/2014/main" id="{5C83DE90-41BF-42D7-A35A-98B89B291AE9}"/>
              </a:ext>
            </a:extLst>
          </p:cNvPr>
          <p:cNvSpPr txBox="1"/>
          <p:nvPr/>
        </p:nvSpPr>
        <p:spPr>
          <a:xfrm>
            <a:off x="4518925" y="1339785"/>
            <a:ext cx="7132500" cy="48336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GT" sz="1500">
                <a:solidFill>
                  <a:srgbClr val="1F4E79"/>
                </a:solidFill>
                <a:latin typeface="Arial"/>
                <a:ea typeface="Montserrat Medium"/>
                <a:cs typeface="Arial"/>
                <a:sym typeface="Montserrat Medium"/>
              </a:rPr>
              <a:t>El Ministerio de Educación</a:t>
            </a:r>
            <a:r>
              <a:rPr lang="es-GT" sz="1500">
                <a:latin typeface="Arial"/>
                <a:ea typeface="Montserrat Medium"/>
                <a:cs typeface="Arial"/>
                <a:sym typeface="Montserrat Medium"/>
              </a:rPr>
              <a:t>, </a:t>
            </a:r>
            <a:r>
              <a:rPr lang="es-GT" sz="1500">
                <a:solidFill>
                  <a:srgbClr val="1F4E79"/>
                </a:solidFill>
                <a:latin typeface="Arial"/>
                <a:cs typeface="Arial"/>
                <a:sym typeface="Montserrat Medium"/>
              </a:rPr>
              <a:t>registra </a:t>
            </a:r>
            <a:r>
              <a:rPr lang="es-GT" sz="1500">
                <a:solidFill>
                  <a:srgbClr val="1F4E79"/>
                </a:solidFill>
                <a:latin typeface="Arial"/>
                <a:cs typeface="Arial"/>
                <a:sym typeface="Montserrat"/>
              </a:rPr>
              <a:t>309,569 estudiantes del nivel Medio, Ciclo Básico inscritos en el sistema escolar</a:t>
            </a:r>
          </a:p>
          <a:p>
            <a:pPr marL="0" lvl="0" indent="0" algn="l" rtl="0">
              <a:lnSpc>
                <a:spcPct val="115000"/>
              </a:lnSpc>
              <a:spcBef>
                <a:spcPts val="0"/>
              </a:spcBef>
              <a:spcAft>
                <a:spcPts val="0"/>
              </a:spcAft>
              <a:buClr>
                <a:schemeClr val="dk1"/>
              </a:buClr>
              <a:buSzPts val="1100"/>
              <a:buFont typeface="Arial"/>
              <a:buNone/>
            </a:pPr>
            <a:endParaRPr lang="es-GT" sz="1500">
              <a:solidFill>
                <a:srgbClr val="1F4E79"/>
              </a:solidFill>
              <a:latin typeface="Arial" panose="020B0604020202020204" pitchFamily="34" charset="0"/>
              <a:ea typeface="Montserrat Medium"/>
              <a:cs typeface="Arial" panose="020B0604020202020204" pitchFamily="34" charset="0"/>
              <a:sym typeface="Montserrat Medium"/>
            </a:endParaRPr>
          </a:p>
          <a:p>
            <a:pPr marL="0" lvl="0" indent="0" algn="l" rtl="0">
              <a:lnSpc>
                <a:spcPct val="115000"/>
              </a:lnSpc>
              <a:spcBef>
                <a:spcPts val="0"/>
              </a:spcBef>
              <a:spcAft>
                <a:spcPts val="0"/>
              </a:spcAft>
              <a:buClr>
                <a:schemeClr val="dk1"/>
              </a:buClr>
              <a:buSzPts val="1100"/>
              <a:buFont typeface="Arial"/>
              <a:buNone/>
            </a:pPr>
            <a:r>
              <a:rPr lang="es-GT" sz="1500" b="1">
                <a:solidFill>
                  <a:srgbClr val="1F4E79"/>
                </a:solidFill>
                <a:latin typeface="Arial" panose="020B0604020202020204" pitchFamily="34" charset="0"/>
                <a:ea typeface="Montserrat"/>
                <a:cs typeface="Arial" panose="020B0604020202020204" pitchFamily="34" charset="0"/>
                <a:sym typeface="Montserrat"/>
              </a:rPr>
              <a:t>Aspectos presupuestarios</a:t>
            </a:r>
            <a:endParaRPr sz="1500" b="1">
              <a:solidFill>
                <a:srgbClr val="1F4E79"/>
              </a:solidFill>
              <a:latin typeface="Arial" panose="020B0604020202020204" pitchFamily="34" charset="0"/>
              <a:ea typeface="Montserrat"/>
              <a:cs typeface="Arial" panose="020B0604020202020204" pitchFamily="34" charset="0"/>
              <a:sym typeface="Montserrat"/>
            </a:endParaRPr>
          </a:p>
          <a:p>
            <a:pPr marL="342900" indent="-342900">
              <a:lnSpc>
                <a:spcPct val="115000"/>
              </a:lnSpc>
              <a:buClr>
                <a:srgbClr val="1E4E79"/>
              </a:buClr>
              <a:buSzPct val="100000"/>
              <a:buFont typeface="+mj-lt"/>
              <a:buAutoNum type="alphaLcParenR"/>
            </a:pPr>
            <a:r>
              <a:rPr lang="es-GT" sz="1500">
                <a:solidFill>
                  <a:srgbClr val="1F4E79"/>
                </a:solidFill>
                <a:latin typeface="Arial" panose="020B0604020202020204" pitchFamily="34" charset="0"/>
                <a:ea typeface="Montserrat"/>
                <a:cs typeface="Arial" panose="020B0604020202020204" pitchFamily="34" charset="0"/>
                <a:sym typeface="Montserrat"/>
              </a:rPr>
              <a:t>Presupuesto vigente: Q.1,611,819,830</a:t>
            </a:r>
            <a:endParaRPr lang="es-GT" sz="1500">
              <a:solidFill>
                <a:srgbClr val="1F4E79"/>
              </a:solidFill>
              <a:latin typeface="Arial" panose="020B0604020202020204" pitchFamily="34" charset="0"/>
              <a:ea typeface="Montserrat"/>
              <a:cs typeface="Arial" panose="020B0604020202020204" pitchFamily="34" charset="0"/>
            </a:endParaRPr>
          </a:p>
          <a:p>
            <a:pPr marL="342900" lvl="0" indent="-342900" algn="l">
              <a:lnSpc>
                <a:spcPct val="114999"/>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ea typeface="Montserrat"/>
                <a:cs typeface="Arial" panose="020B0604020202020204" pitchFamily="34" charset="0"/>
                <a:sym typeface="Montserrat"/>
              </a:rPr>
              <a:t>Presupuesto ejecutado: Q.</a:t>
            </a:r>
            <a:r>
              <a:rPr lang="es-ES" sz="1500">
                <a:solidFill>
                  <a:srgbClr val="1F4E79"/>
                </a:solidFill>
                <a:latin typeface="Arial" panose="020B0604020202020204" pitchFamily="34" charset="0"/>
                <a:ea typeface="Montserrat"/>
                <a:cs typeface="Arial" panose="020B0604020202020204" pitchFamily="34" charset="0"/>
                <a:sym typeface="Montserrat"/>
              </a:rPr>
              <a:t>1,059,060,485.05</a:t>
            </a:r>
            <a:endParaRPr sz="1500">
              <a:solidFill>
                <a:srgbClr val="1F4E79"/>
              </a:solidFill>
              <a:latin typeface="Arial" panose="020B0604020202020204" pitchFamily="34" charset="0"/>
              <a:ea typeface="Montserrat"/>
              <a:cs typeface="Arial" panose="020B0604020202020204" pitchFamily="34" charset="0"/>
            </a:endParaRPr>
          </a:p>
          <a:p>
            <a:pPr marL="342900" lvl="0" indent="-342900" algn="l" rtl="0">
              <a:lnSpc>
                <a:spcPct val="110000"/>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ea typeface="Montserrat"/>
                <a:cs typeface="Arial" panose="020B0604020202020204" pitchFamily="34" charset="0"/>
                <a:sym typeface="Montserrat"/>
              </a:rPr>
              <a:t>Fuente de financiamiento: 11 “Ingresos Corrientes” 12 “Disminución de Caja y Bancos de Recursos del Tesoro” y 52 “Préstamos Externos”.</a:t>
            </a:r>
            <a:endParaRPr lang="es-GT" sz="1500">
              <a:solidFill>
                <a:srgbClr val="1F4E79"/>
              </a:solidFill>
              <a:latin typeface="Arial" panose="020B0604020202020204" pitchFamily="34" charset="0"/>
              <a:ea typeface="Montserrat"/>
              <a:cs typeface="Arial" panose="020B0604020202020204" pitchFamily="34" charset="0"/>
            </a:endParaRPr>
          </a:p>
          <a:p>
            <a:pPr marL="0" lvl="0" indent="0" algn="l" rtl="0">
              <a:lnSpc>
                <a:spcPct val="110000"/>
              </a:lnSpc>
              <a:spcBef>
                <a:spcPts val="0"/>
              </a:spcBef>
              <a:spcAft>
                <a:spcPts val="0"/>
              </a:spcAft>
              <a:buClr>
                <a:schemeClr val="dk1"/>
              </a:buClr>
              <a:buSzPts val="1100"/>
              <a:buFont typeface="Arial"/>
              <a:buNone/>
            </a:pPr>
            <a:endParaRPr lang="es-ES" sz="80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ES" sz="800">
                <a:solidFill>
                  <a:srgbClr val="1F4E79"/>
                </a:solidFill>
                <a:latin typeface="Arial" panose="020B0604020202020204" pitchFamily="34" charset="0"/>
                <a:ea typeface="Montserrat"/>
                <a:cs typeface="Arial" panose="020B0604020202020204" pitchFamily="34" charset="0"/>
                <a:sym typeface="Montserrat"/>
              </a:rPr>
              <a:t>* Fuente: Sistema de Contabilidad Integrada SICOIN, al 31/08/2023</a:t>
            </a:r>
          </a:p>
          <a:p>
            <a:pPr marL="0" lvl="0" indent="0" algn="l" rtl="0">
              <a:lnSpc>
                <a:spcPct val="110000"/>
              </a:lnSpc>
              <a:spcBef>
                <a:spcPts val="0"/>
              </a:spcBef>
              <a:spcAft>
                <a:spcPts val="0"/>
              </a:spcAft>
              <a:buClr>
                <a:schemeClr val="dk1"/>
              </a:buClr>
              <a:buSzPts val="1100"/>
              <a:buFont typeface="Arial"/>
              <a:buNone/>
            </a:pPr>
            <a:endParaRPr sz="1500">
              <a:solidFill>
                <a:srgbClr val="1F4E7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GT" sz="1500" b="1">
                <a:solidFill>
                  <a:srgbClr val="265F91"/>
                </a:solidFill>
                <a:latin typeface="Arial" panose="020B0604020202020204" pitchFamily="34" charset="0"/>
                <a:ea typeface="Montserrat"/>
                <a:cs typeface="Arial" panose="020B0604020202020204" pitchFamily="34" charset="0"/>
                <a:sym typeface="Montserrat"/>
              </a:rPr>
              <a:t>Aspectos de planificación estatal</a:t>
            </a:r>
            <a:endParaRPr sz="1500" b="1">
              <a:solidFill>
                <a:srgbClr val="265F91"/>
              </a:solidFill>
              <a:latin typeface="Arial" panose="020B0604020202020204" pitchFamily="34" charset="0"/>
              <a:ea typeface="Montserrat"/>
              <a:cs typeface="Arial" panose="020B0604020202020204" pitchFamily="34" charset="0"/>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cs typeface="Arial" panose="020B0604020202020204" pitchFamily="34" charset="0"/>
                <a:sym typeface="Montserrat"/>
              </a:rPr>
              <a:t>Programa: Educación Escolar Básica</a:t>
            </a:r>
            <a:endParaRPr sz="1500">
              <a:solidFill>
                <a:srgbClr val="265F91"/>
              </a:solidFill>
              <a:latin typeface="Arial" panose="020B0604020202020204" pitchFamily="34" charset="0"/>
              <a:cs typeface="Arial" panose="020B0604020202020204" pitchFamily="34" charset="0"/>
            </a:endParaRPr>
          </a:p>
          <a:p>
            <a:pPr marL="342900" indent="-342900">
              <a:lnSpc>
                <a:spcPct val="115000"/>
              </a:lnSpc>
              <a:buClr>
                <a:srgbClr val="1E4E79"/>
              </a:buClr>
              <a:buSzPct val="100000"/>
              <a:buFont typeface="+mj-lt"/>
              <a:buAutoNum type="alphaLcParenR"/>
            </a:pPr>
            <a:r>
              <a:rPr lang="es-GT" sz="1500">
                <a:solidFill>
                  <a:srgbClr val="265F91"/>
                </a:solidFill>
                <a:latin typeface="Arial"/>
                <a:cs typeface="Arial"/>
                <a:sym typeface="Montserrat"/>
              </a:rPr>
              <a:t>Meta Estratégica: Tasa Neta  50.93%** al II cuatrimestre del año 2023.</a:t>
            </a:r>
            <a:endParaRPr lang="es-GT" sz="1500">
              <a:solidFill>
                <a:srgbClr val="265F91"/>
              </a:solidFill>
              <a:latin typeface="Arial"/>
              <a:cs typeface="Arial"/>
            </a:endParaRPr>
          </a:p>
          <a:p>
            <a:pPr marL="342900" indent="-342900">
              <a:lnSpc>
                <a:spcPct val="115000"/>
              </a:lnSpc>
              <a:buClr>
                <a:srgbClr val="1E4E79"/>
              </a:buClr>
              <a:buSzPct val="100000"/>
              <a:buFont typeface="+mj-lt"/>
              <a:buAutoNum type="alphaLcParenR"/>
            </a:pPr>
            <a:r>
              <a:rPr lang="es-GT" sz="1500">
                <a:solidFill>
                  <a:srgbClr val="265F91"/>
                </a:solidFill>
                <a:latin typeface="Arial"/>
                <a:cs typeface="Arial"/>
                <a:sym typeface="Montserrat"/>
              </a:rPr>
              <a:t>Población beneficiada: 309,569 estudiantes</a:t>
            </a:r>
            <a:endParaRPr lang="es-GT" sz="1500">
              <a:solidFill>
                <a:srgbClr val="265F91"/>
              </a:solidFill>
              <a:latin typeface="Arial"/>
              <a:cs typeface="Arial"/>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cs typeface="Arial" panose="020B0604020202020204" pitchFamily="34" charset="0"/>
                <a:sym typeface="Montserrat"/>
              </a:rPr>
              <a:t>Ubicación geográfica: 338 municipios</a:t>
            </a: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265F91"/>
                </a:solidFill>
                <a:latin typeface="Arial" panose="020B0604020202020204" pitchFamily="34" charset="0"/>
                <a:cs typeface="Arial" panose="020B0604020202020204" pitchFamily="34" charset="0"/>
                <a:sym typeface="Montserrat"/>
              </a:rPr>
              <a:t>Plazo de ejecución: enero a diciembre de 2023</a:t>
            </a:r>
            <a:endParaRPr lang="es-GT" sz="1500">
              <a:solidFill>
                <a:srgbClr val="265F9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endParaRPr sz="800">
              <a:solidFill>
                <a:schemeClr val="tx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GT" sz="800">
                <a:solidFill>
                  <a:srgbClr val="1F4E79"/>
                </a:solidFill>
                <a:latin typeface="Arial" panose="020B0604020202020204" pitchFamily="34" charset="0"/>
                <a:ea typeface="Montserrat"/>
                <a:cs typeface="Arial" panose="020B0604020202020204" pitchFamily="34" charset="0"/>
                <a:sym typeface="Montserrat"/>
              </a:rPr>
              <a:t>* Fuente: Dirección de Planificación Educativa -DIPLAN-</a:t>
            </a:r>
            <a:endParaRPr lang="es-GT" sz="800">
              <a:solidFill>
                <a:srgbClr val="1F4E79"/>
              </a:solidFill>
              <a:latin typeface="Arial" panose="020B0604020202020204" pitchFamily="34" charset="0"/>
              <a:ea typeface="Montserrat"/>
              <a:cs typeface="Arial" panose="020B0604020202020204" pitchFamily="34" charset="0"/>
            </a:endParaRPr>
          </a:p>
          <a:p>
            <a:pPr>
              <a:lnSpc>
                <a:spcPct val="114999"/>
              </a:lnSpc>
            </a:pPr>
            <a:r>
              <a:rPr lang="es-GT" sz="800">
                <a:solidFill>
                  <a:srgbClr val="1F4E79"/>
                </a:solidFill>
                <a:latin typeface="Arial"/>
                <a:ea typeface="Calibri"/>
                <a:cs typeface="Arial"/>
              </a:rPr>
              <a:t>** Nota: Datos preliminares.</a:t>
            </a:r>
            <a:endParaRPr lang="es-GT">
              <a:latin typeface="Arial"/>
              <a:cs typeface="Arial"/>
            </a:endParaRPr>
          </a:p>
        </p:txBody>
      </p:sp>
      <p:sp>
        <p:nvSpPr>
          <p:cNvPr id="6" name="Google Shape;311;gf0d19952ec_6_354">
            <a:extLst>
              <a:ext uri="{FF2B5EF4-FFF2-40B4-BE49-F238E27FC236}">
                <a16:creationId xmlns:a16="http://schemas.microsoft.com/office/drawing/2014/main" id="{9A4105E2-2D9F-46A8-AA65-295C740FB9BC}"/>
              </a:ext>
            </a:extLst>
          </p:cNvPr>
          <p:cNvSpPr/>
          <p:nvPr/>
        </p:nvSpPr>
        <p:spPr>
          <a:xfrm>
            <a:off x="5034400" y="306606"/>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12;gf0d19952ec_6_354">
            <a:extLst>
              <a:ext uri="{FF2B5EF4-FFF2-40B4-BE49-F238E27FC236}">
                <a16:creationId xmlns:a16="http://schemas.microsoft.com/office/drawing/2014/main" id="{32E49CB0-93D4-48F6-A7EF-3DBD3BF50ED0}"/>
              </a:ext>
            </a:extLst>
          </p:cNvPr>
          <p:cNvSpPr/>
          <p:nvPr/>
        </p:nvSpPr>
        <p:spPr>
          <a:xfrm>
            <a:off x="5480134" y="334036"/>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CE9D974C-FE7C-165F-F8C4-AEFD136055CE}"/>
              </a:ext>
            </a:extLst>
          </p:cNvPr>
          <p:cNvSpPr txBox="1"/>
          <p:nvPr/>
        </p:nvSpPr>
        <p:spPr>
          <a:xfrm>
            <a:off x="5921953" y="200100"/>
            <a:ext cx="3235299"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0" name="Google Shape;272;gf0d19952ec_6_292">
            <a:extLst>
              <a:ext uri="{FF2B5EF4-FFF2-40B4-BE49-F238E27FC236}">
                <a16:creationId xmlns:a16="http://schemas.microsoft.com/office/drawing/2014/main" id="{D942AF16-ADF4-C7C6-EE28-1A2EE07AC8A0}"/>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Imagen 11">
            <a:extLst>
              <a:ext uri="{FF2B5EF4-FFF2-40B4-BE49-F238E27FC236}">
                <a16:creationId xmlns:a16="http://schemas.microsoft.com/office/drawing/2014/main" id="{F4B09CE3-45F1-E9C7-5C4B-06DA7364EA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93"/>
          <a:stretch/>
        </p:blipFill>
        <p:spPr>
          <a:xfrm>
            <a:off x="1" y="632735"/>
            <a:ext cx="4006734" cy="5434447"/>
          </a:xfrm>
          <a:prstGeom prst="rect">
            <a:avLst/>
          </a:prstGeom>
        </p:spPr>
      </p:pic>
    </p:spTree>
    <p:extLst>
      <p:ext uri="{BB962C8B-B14F-4D97-AF65-F5344CB8AC3E}">
        <p14:creationId xmlns:p14="http://schemas.microsoft.com/office/powerpoint/2010/main" val="158938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1;p2">
            <a:extLst>
              <a:ext uri="{FF2B5EF4-FFF2-40B4-BE49-F238E27FC236}">
                <a16:creationId xmlns:a16="http://schemas.microsoft.com/office/drawing/2014/main" id="{EE57AD60-F356-4026-92B8-96BAA5BE7007}"/>
              </a:ext>
            </a:extLst>
          </p:cNvPr>
          <p:cNvSpPr txBox="1"/>
          <p:nvPr/>
        </p:nvSpPr>
        <p:spPr>
          <a:xfrm>
            <a:off x="4320209" y="1369529"/>
            <a:ext cx="7472133" cy="4831026"/>
          </a:xfrm>
          <a:prstGeom prst="rect">
            <a:avLst/>
          </a:prstGeom>
          <a:noFill/>
          <a:ln>
            <a:noFill/>
          </a:ln>
        </p:spPr>
        <p:txBody>
          <a:bodyPr spcFirstLastPara="1" wrap="square" lIns="91425" tIns="45700" rIns="91425" bIns="45700" anchor="t" anchorCtr="0">
            <a:spAutoFit/>
          </a:bodyPr>
          <a:lstStyle/>
          <a:p>
            <a:pPr marL="685800" algn="just">
              <a:lnSpc>
                <a:spcPct val="90000"/>
              </a:lnSpc>
              <a:buClr>
                <a:prstClr val="black"/>
              </a:buClr>
              <a:buSzPts val="1100"/>
            </a:pPr>
            <a:r>
              <a:rPr lang="es-GT" sz="1600" kern="0">
                <a:solidFill>
                  <a:srgbClr val="1E4E79"/>
                </a:solidFill>
                <a:latin typeface="Arial" panose="020B0604020202020204" pitchFamily="34" charset="0"/>
                <a:cs typeface="Arial" panose="020B0604020202020204" pitchFamily="34" charset="0"/>
              </a:rPr>
              <a:t>De conformidad con las normas que regulan su funcionamiento, las principales funciones del Ministerio de Educación son:</a:t>
            </a:r>
          </a:p>
          <a:p>
            <a:pPr marL="685800" marR="0" lvl="0" indent="0" algn="just" defTabSz="914400" rtl="0" eaLnBrk="1" fontAlgn="auto" latinLnBrk="0" hangingPunct="1">
              <a:lnSpc>
                <a:spcPct val="90000"/>
              </a:lnSpc>
              <a:spcBef>
                <a:spcPts val="0"/>
              </a:spcBef>
              <a:spcAft>
                <a:spcPts val="0"/>
              </a:spcAft>
              <a:buClr>
                <a:prstClr val="black"/>
              </a:buClr>
              <a:buSzPts val="1100"/>
              <a:buFont typeface="Arial"/>
              <a:buNone/>
              <a:tabLst/>
              <a:defRPr/>
            </a:pPr>
            <a:endParaRPr kumimoji="0" sz="1500" b="0" i="0" u="none" strike="noStrike" kern="0" cap="none" spc="0" normalizeH="0" baseline="0" noProof="0">
              <a:ln>
                <a:noFill/>
              </a:ln>
              <a:solidFill>
                <a:srgbClr val="1E4E79"/>
              </a:solidFill>
              <a:effectLst/>
              <a:uLnTx/>
              <a:uFillTx/>
              <a:latin typeface="Times New Roman" panose="02020603050405020304" pitchFamily="18" charset="0"/>
              <a:ea typeface="Montserrat"/>
              <a:cs typeface="Times New Roman" panose="02020603050405020304" pitchFamily="18" charset="0"/>
              <a:sym typeface="Montserrat"/>
            </a:endParaRPr>
          </a:p>
          <a:p>
            <a:pPr marL="685800" marR="0" lvl="1" indent="-228600" algn="just" defTabSz="914400" rtl="0" eaLnBrk="1" fontAlgn="auto" latinLnBrk="0" hangingPunct="1">
              <a:lnSpc>
                <a:spcPct val="90000"/>
              </a:lnSpc>
              <a:spcBef>
                <a:spcPts val="0"/>
              </a:spcBef>
              <a:spcAft>
                <a:spcPts val="0"/>
              </a:spcAft>
              <a:buClr>
                <a:srgbClr val="2E75B5"/>
              </a:buClr>
              <a:buSzPts val="1500"/>
              <a:buFont typeface="Montserrat"/>
              <a:buChar char="▪"/>
              <a:tabLst/>
              <a:defRPr/>
            </a:pP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Formular y administrar la política educativa, velando por la calidad y la cobertura de la prestación de los servicios educativos públicos y privados, todo ello de conformidad con la ley. </a:t>
            </a:r>
          </a:p>
          <a:p>
            <a:pPr marL="685800" marR="0" lvl="1" indent="-228600" algn="just" defTabSz="914400" rtl="0" eaLnBrk="1" fontAlgn="auto" latinLnBrk="0" hangingPunct="1">
              <a:lnSpc>
                <a:spcPct val="90000"/>
              </a:lnSpc>
              <a:spcBef>
                <a:spcPts val="0"/>
              </a:spcBef>
              <a:spcAft>
                <a:spcPts val="0"/>
              </a:spcAft>
              <a:buClr>
                <a:srgbClr val="2E75B5"/>
              </a:buClr>
              <a:buSzPts val="1500"/>
              <a:buFont typeface="Montserrat"/>
              <a:buChar char="▪"/>
              <a:tabLst/>
              <a:defRPr/>
            </a:pPr>
            <a:endParaRPr kumimoji="0" sz="1600" b="0" i="0" u="none" strike="noStrike" kern="0" cap="none" spc="0" normalizeH="0" baseline="0" noProof="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Velar porque el sistema educativo del Estado contribuya al desarrollo integral de la persona, con base en los principios constitucionales de respeto a la vida, la libertad, la justicia, la seguridad, la paz y al carácter multiétnico, pluricultural y multilingüe de Guatemala.</a:t>
            </a: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endParaRPr kumimoji="0" sz="1600" b="0" i="0" u="none" strike="noStrike" kern="0" cap="none" spc="0" normalizeH="0" baseline="0" noProof="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Coordinar y velar por el adecuado funcionamiento de los sistemas nacionales de alfabetización, planificación educativa, investigación, evaluación, capacitación de docentes y personal magisterial, y educación intercultural ajustándolos a las diferentes realidades regionales y étnicas del país. </a:t>
            </a: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endParaRPr kumimoji="0" lang="es-GT" sz="1600" b="0" i="0" u="none" strike="noStrike" kern="0" cap="none" spc="0" normalizeH="0" baseline="0" noProof="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Promover la autogestión educativa y la descentralización de los recursos económicos para los servicios de apoyo educativo.</a:t>
            </a: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Times New Roman"/>
                <a:cs typeface="Arial" panose="020B0604020202020204" pitchFamily="34" charset="0"/>
                <a:sym typeface="Times New Roman"/>
              </a:rPr>
              <a:t> </a:t>
            </a:r>
            <a:endParaRPr kumimoji="0" sz="16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4" name="Google Shape;98;p3">
            <a:extLst>
              <a:ext uri="{FF2B5EF4-FFF2-40B4-BE49-F238E27FC236}">
                <a16:creationId xmlns:a16="http://schemas.microsoft.com/office/drawing/2014/main" id="{A928648D-AB80-0D8D-801E-91DF6720B791}"/>
              </a:ext>
            </a:extLst>
          </p:cNvPr>
          <p:cNvSpPr txBox="1"/>
          <p:nvPr/>
        </p:nvSpPr>
        <p:spPr>
          <a:xfrm>
            <a:off x="476100" y="657445"/>
            <a:ext cx="6772840"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FUNCIONES DEL MINISTERIO DE EDUCACIÓN</a:t>
            </a:r>
            <a:endParaRPr/>
          </a:p>
        </p:txBody>
      </p:sp>
      <p:pic>
        <p:nvPicPr>
          <p:cNvPr id="8" name="Imagen 7">
            <a:extLst>
              <a:ext uri="{FF2B5EF4-FFF2-40B4-BE49-F238E27FC236}">
                <a16:creationId xmlns:a16="http://schemas.microsoft.com/office/drawing/2014/main" id="{A1F558F8-2218-8741-8D13-2DFDCAA4AA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389" y="2040834"/>
            <a:ext cx="4311342" cy="3180522"/>
          </a:xfrm>
          <a:prstGeom prst="rect">
            <a:avLst/>
          </a:prstGeom>
        </p:spPr>
      </p:pic>
    </p:spTree>
    <p:extLst>
      <p:ext uri="{BB962C8B-B14F-4D97-AF65-F5344CB8AC3E}">
        <p14:creationId xmlns:p14="http://schemas.microsoft.com/office/powerpoint/2010/main" val="69620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20;gf0d19952ec_6_365">
            <a:extLst>
              <a:ext uri="{FF2B5EF4-FFF2-40B4-BE49-F238E27FC236}">
                <a16:creationId xmlns:a16="http://schemas.microsoft.com/office/drawing/2014/main" id="{8842E734-3D25-4A74-90C2-32A176A481C6}"/>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322;gf0d19952ec_6_365">
            <a:extLst>
              <a:ext uri="{FF2B5EF4-FFF2-40B4-BE49-F238E27FC236}">
                <a16:creationId xmlns:a16="http://schemas.microsoft.com/office/drawing/2014/main" id="{294A311C-69A2-42FE-81BE-A7AFB54BB306}"/>
              </a:ext>
            </a:extLst>
          </p:cNvPr>
          <p:cNvSpPr txBox="1"/>
          <p:nvPr/>
        </p:nvSpPr>
        <p:spPr>
          <a:xfrm>
            <a:off x="4527578" y="1191801"/>
            <a:ext cx="7132500" cy="5228324"/>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endParaRPr lang="es-GT" sz="1500" dirty="0">
              <a:solidFill>
                <a:srgbClr val="1F4E79"/>
              </a:solidFill>
              <a:latin typeface="Arial" panose="020B0604020202020204" pitchFamily="34" charset="0"/>
              <a:ea typeface="Montserrat Medium"/>
              <a:cs typeface="Arial" panose="020B0604020202020204" pitchFamily="34" charset="0"/>
              <a:sym typeface="Montserrat Medium"/>
            </a:endParaRPr>
          </a:p>
          <a:p>
            <a:pPr>
              <a:lnSpc>
                <a:spcPct val="115000"/>
              </a:lnSpc>
              <a:buClr>
                <a:schemeClr val="dk1"/>
              </a:buClr>
              <a:buSzPts val="1100"/>
            </a:pPr>
            <a:r>
              <a:rPr lang="es-GT" sz="1500" dirty="0">
                <a:solidFill>
                  <a:srgbClr val="1F4E79"/>
                </a:solidFill>
                <a:latin typeface="Arial"/>
                <a:ea typeface="Montserrat Medium"/>
                <a:cs typeface="Arial"/>
                <a:sym typeface="Montserrat Medium"/>
              </a:rPr>
              <a:t>El Ministerio de Educación</a:t>
            </a:r>
            <a:r>
              <a:rPr lang="es-GT" sz="1500" dirty="0">
                <a:latin typeface="Arial"/>
                <a:ea typeface="Montserrat Medium"/>
                <a:cs typeface="Arial"/>
                <a:sym typeface="Montserrat Medium"/>
              </a:rPr>
              <a:t>, </a:t>
            </a:r>
            <a:r>
              <a:rPr lang="es-GT" sz="1500" dirty="0">
                <a:solidFill>
                  <a:srgbClr val="1F4E79"/>
                </a:solidFill>
                <a:latin typeface="Arial"/>
                <a:cs typeface="Arial"/>
                <a:sym typeface="Montserrat Medium"/>
              </a:rPr>
              <a:t>registra </a:t>
            </a:r>
            <a:r>
              <a:rPr lang="es-GT" sz="1500" dirty="0">
                <a:solidFill>
                  <a:srgbClr val="1F4E79"/>
                </a:solidFill>
                <a:latin typeface="Arial"/>
                <a:cs typeface="Arial"/>
                <a:sym typeface="Montserrat"/>
              </a:rPr>
              <a:t>78,492 estudiantes del nivel Medio, Ciclo Diversificado inscritos en el sistema escolar</a:t>
            </a:r>
            <a:endParaRPr lang="es-GT" sz="1500" dirty="0">
              <a:solidFill>
                <a:srgbClr val="1F4E79"/>
              </a:solidFill>
              <a:latin typeface="Arial"/>
              <a:cs typeface="Arial"/>
            </a:endParaRPr>
          </a:p>
          <a:p>
            <a:pPr marL="0" lvl="0" indent="0" algn="l" rtl="0">
              <a:lnSpc>
                <a:spcPct val="115000"/>
              </a:lnSpc>
              <a:spcBef>
                <a:spcPts val="0"/>
              </a:spcBef>
              <a:spcAft>
                <a:spcPts val="0"/>
              </a:spcAft>
              <a:buClr>
                <a:schemeClr val="dk1"/>
              </a:buClr>
              <a:buSzPts val="1100"/>
              <a:buFont typeface="Arial"/>
              <a:buNone/>
            </a:pPr>
            <a:endParaRPr sz="1000" dirty="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1600" b="1" dirty="0">
                <a:solidFill>
                  <a:srgbClr val="1F4E79"/>
                </a:solidFill>
                <a:latin typeface="Arial" panose="020B0604020202020204" pitchFamily="34" charset="0"/>
                <a:ea typeface="Montserrat"/>
                <a:cs typeface="Arial" panose="020B0604020202020204" pitchFamily="34" charset="0"/>
                <a:sym typeface="Montserrat"/>
              </a:rPr>
              <a:t>Aspectos presupuestarios</a:t>
            </a:r>
            <a:endParaRPr sz="1600" b="1" dirty="0">
              <a:solidFill>
                <a:srgbClr val="1F4E79"/>
              </a:solidFill>
              <a:latin typeface="Arial" panose="020B0604020202020204" pitchFamily="34" charset="0"/>
              <a:ea typeface="Montserrat"/>
              <a:cs typeface="Arial" panose="020B0604020202020204" pitchFamily="34" charset="0"/>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panose="020B0604020202020204" pitchFamily="34" charset="0"/>
                <a:ea typeface="Montserrat"/>
                <a:cs typeface="Arial" panose="020B0604020202020204" pitchFamily="34" charset="0"/>
                <a:sym typeface="Montserrat"/>
              </a:rPr>
              <a:t>Presupuesto vigente: Q.765,635,049.00</a:t>
            </a:r>
            <a:endParaRPr sz="1500" dirty="0">
              <a:solidFill>
                <a:srgbClr val="1F4E79"/>
              </a:solidFill>
              <a:latin typeface="Arial" panose="020B0604020202020204" pitchFamily="34" charset="0"/>
              <a:ea typeface="Montserrat"/>
              <a:cs typeface="Arial" panose="020B0604020202020204" pitchFamily="34" charset="0"/>
              <a:sym typeface="Montserrat"/>
            </a:endParaRPr>
          </a:p>
          <a:p>
            <a:pPr marL="342900" indent="-342900">
              <a:lnSpc>
                <a:spcPct val="115000"/>
              </a:lnSpc>
              <a:buClr>
                <a:srgbClr val="1E4E79"/>
              </a:buClr>
              <a:buSzPct val="100000"/>
              <a:buFont typeface="+mj-lt"/>
              <a:buAutoNum type="alphaLcParenR"/>
            </a:pPr>
            <a:r>
              <a:rPr lang="es-GT" sz="1500" dirty="0">
                <a:solidFill>
                  <a:srgbClr val="1F4E79"/>
                </a:solidFill>
                <a:latin typeface="Arial" panose="020B0604020202020204" pitchFamily="34" charset="0"/>
                <a:ea typeface="Montserrat"/>
                <a:cs typeface="Arial" panose="020B0604020202020204" pitchFamily="34" charset="0"/>
                <a:sym typeface="Montserrat"/>
              </a:rPr>
              <a:t>Presupuesto ejecutado: Q.453,153,543.05</a:t>
            </a:r>
            <a:endParaRPr lang="es-GT" sz="1500" dirty="0">
              <a:solidFill>
                <a:srgbClr val="1F4E79"/>
              </a:solidFill>
              <a:latin typeface="Arial" panose="020B0604020202020204" pitchFamily="34" charset="0"/>
              <a:ea typeface="Montserrat"/>
              <a:cs typeface="Arial" panose="020B0604020202020204" pitchFamily="34" charset="0"/>
            </a:endParaRPr>
          </a:p>
          <a:p>
            <a:pPr marL="342900" indent="-342900">
              <a:lnSpc>
                <a:spcPct val="114999"/>
              </a:lnSpc>
              <a:buClr>
                <a:srgbClr val="1E4E79"/>
              </a:buClr>
              <a:buSzPct val="100000"/>
              <a:buFont typeface="+mj-lt"/>
              <a:buAutoNum type="alphaLcParenR"/>
            </a:pPr>
            <a:r>
              <a:rPr lang="es-GT" sz="1500" dirty="0">
                <a:solidFill>
                  <a:srgbClr val="1F4E79"/>
                </a:solidFill>
                <a:latin typeface="Arial" panose="020B0604020202020204" pitchFamily="34" charset="0"/>
                <a:ea typeface="Montserrat"/>
                <a:cs typeface="Arial" panose="020B0604020202020204" pitchFamily="34" charset="0"/>
                <a:sym typeface="Montserrat"/>
              </a:rPr>
              <a:t>Fuente de financiamiento: 11 “Ingresos Corrientes”,  21 “Ingresos Tributarios Iva Paz”, 22 “Ingresos Ordinarios de Aporte Constitucional”  y  52 “Préstamos Externos”</a:t>
            </a:r>
            <a:endParaRPr sz="1500" dirty="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Arial" panose="020B0604020202020204" pitchFamily="34" charset="0"/>
                <a:ea typeface="Montserrat"/>
                <a:cs typeface="Arial" panose="020B0604020202020204" pitchFamily="34" charset="0"/>
                <a:sym typeface="Montserrat"/>
              </a:rPr>
              <a:t>* Fuente: Sistema de Contabilidad Integrada SICOIN, al </a:t>
            </a:r>
            <a:r>
              <a:rPr lang="es-ES" sz="800" dirty="0">
                <a:solidFill>
                  <a:srgbClr val="1F4E79"/>
                </a:solidFill>
                <a:latin typeface="Arial" panose="020B0604020202020204" pitchFamily="34" charset="0"/>
                <a:ea typeface="Montserrat"/>
                <a:cs typeface="Arial" panose="020B0604020202020204" pitchFamily="34" charset="0"/>
                <a:sym typeface="Montserrat"/>
              </a:rPr>
              <a:t>31/08/2023</a:t>
            </a:r>
            <a:endParaRPr sz="800" dirty="0">
              <a:solidFill>
                <a:srgbClr val="1F4E79"/>
              </a:solidFill>
              <a:latin typeface="Arial" panose="020B0604020202020204" pitchFamily="34" charset="0"/>
              <a:ea typeface="Montserrat"/>
              <a:cs typeface="Arial" panose="020B0604020202020204" pitchFamily="34" charset="0"/>
              <a:sym typeface="Montserrat"/>
            </a:endParaRPr>
          </a:p>
          <a:p>
            <a:pPr marL="0" lvl="0" indent="0" algn="just" rtl="0">
              <a:lnSpc>
                <a:spcPct val="115000"/>
              </a:lnSpc>
              <a:spcBef>
                <a:spcPts val="0"/>
              </a:spcBef>
              <a:spcAft>
                <a:spcPts val="0"/>
              </a:spcAft>
              <a:buClr>
                <a:schemeClr val="dk1"/>
              </a:buClr>
              <a:buSzPts val="1100"/>
              <a:buFont typeface="Arial"/>
              <a:buNone/>
            </a:pPr>
            <a:endParaRPr sz="1600" dirty="0">
              <a:solidFill>
                <a:srgbClr val="265F91"/>
              </a:solidFill>
              <a:latin typeface="Arial" panose="020B0604020202020204" pitchFamily="34" charset="0"/>
              <a:ea typeface="Montserrat"/>
              <a:cs typeface="Arial" panose="020B0604020202020204" pitchFamily="34" charset="0"/>
              <a:sym typeface="Montserrat"/>
            </a:endParaRPr>
          </a:p>
          <a:p>
            <a:pPr marL="0" lvl="0" indent="0" algn="just" rtl="0">
              <a:lnSpc>
                <a:spcPct val="115000"/>
              </a:lnSpc>
              <a:spcBef>
                <a:spcPts val="0"/>
              </a:spcBef>
              <a:spcAft>
                <a:spcPts val="0"/>
              </a:spcAft>
              <a:buClr>
                <a:schemeClr val="dk1"/>
              </a:buClr>
              <a:buSzPts val="1100"/>
              <a:buFont typeface="Arial"/>
              <a:buNone/>
            </a:pPr>
            <a:r>
              <a:rPr lang="es-GT" sz="1600" b="1" dirty="0">
                <a:solidFill>
                  <a:srgbClr val="265F91"/>
                </a:solidFill>
                <a:latin typeface="Arial" panose="020B0604020202020204" pitchFamily="34" charset="0"/>
                <a:ea typeface="Montserrat"/>
                <a:cs typeface="Arial" panose="020B0604020202020204" pitchFamily="34" charset="0"/>
                <a:sym typeface="Montserrat"/>
              </a:rPr>
              <a:t>Aspectos de planificación estatal</a:t>
            </a:r>
            <a:endParaRPr sz="1600" b="1" dirty="0">
              <a:solidFill>
                <a:srgbClr val="265F91"/>
              </a:solidFill>
              <a:latin typeface="Arial" panose="020B0604020202020204" pitchFamily="34" charset="0"/>
              <a:ea typeface="Montserrat"/>
              <a:cs typeface="Arial" panose="020B0604020202020204" pitchFamily="34" charset="0"/>
              <a:sym typeface="Montserrat"/>
            </a:endParaRPr>
          </a:p>
          <a:p>
            <a:pPr marL="342900" lvl="0" indent="-342900" algn="just">
              <a:lnSpc>
                <a:spcPct val="115000"/>
              </a:lnSpc>
              <a:buClr>
                <a:srgbClr val="1E4E79"/>
              </a:buClr>
              <a:buSzPct val="100000"/>
              <a:buFont typeface="+mj-lt"/>
              <a:buAutoNum type="alphaLcParenR"/>
            </a:pPr>
            <a:r>
              <a:rPr lang="es-ES" sz="1500" dirty="0">
                <a:solidFill>
                  <a:srgbClr val="265F91"/>
                </a:solidFill>
                <a:latin typeface="Arial" panose="020B0604020202020204" pitchFamily="34" charset="0"/>
                <a:cs typeface="Arial" panose="020B0604020202020204" pitchFamily="34" charset="0"/>
                <a:sym typeface="Montserrat"/>
              </a:rPr>
              <a:t>Programa: Educación Escolar Diversificada</a:t>
            </a:r>
            <a:endParaRPr lang="es-ES" sz="1500" dirty="0">
              <a:solidFill>
                <a:srgbClr val="265F91"/>
              </a:solidFill>
              <a:latin typeface="Arial" panose="020B0604020202020204" pitchFamily="34" charset="0"/>
              <a:cs typeface="Arial" panose="020B0604020202020204" pitchFamily="34" charset="0"/>
            </a:endParaRPr>
          </a:p>
          <a:p>
            <a:pPr marL="342900" indent="-342900" algn="just">
              <a:lnSpc>
                <a:spcPct val="115000"/>
              </a:lnSpc>
              <a:buClr>
                <a:srgbClr val="1E4E79"/>
              </a:buClr>
              <a:buSzPct val="100000"/>
              <a:buFont typeface="+mj-lt"/>
              <a:buAutoNum type="alphaLcParenR"/>
            </a:pPr>
            <a:r>
              <a:rPr lang="es-ES" sz="1500" dirty="0">
                <a:solidFill>
                  <a:srgbClr val="265F91"/>
                </a:solidFill>
                <a:latin typeface="Arial"/>
                <a:cs typeface="Arial"/>
                <a:sym typeface="Montserrat"/>
              </a:rPr>
              <a:t>Meta Estratégica: Tasa Neta 24.47%** al II  cuatrimestre del año 2023.</a:t>
            </a:r>
            <a:endParaRPr lang="es-ES" sz="1500" dirty="0">
              <a:solidFill>
                <a:srgbClr val="265F91"/>
              </a:solidFill>
              <a:latin typeface="Arial"/>
              <a:cs typeface="Arial"/>
            </a:endParaRPr>
          </a:p>
          <a:p>
            <a:pPr marL="342900" indent="-342900" algn="just">
              <a:lnSpc>
                <a:spcPct val="115000"/>
              </a:lnSpc>
              <a:buClr>
                <a:srgbClr val="1E4E79"/>
              </a:buClr>
              <a:buSzPct val="100000"/>
              <a:buFont typeface="+mj-lt"/>
              <a:buAutoNum type="alphaLcParenR"/>
            </a:pPr>
            <a:r>
              <a:rPr lang="es-ES" sz="1500" dirty="0">
                <a:solidFill>
                  <a:srgbClr val="265F91"/>
                </a:solidFill>
                <a:latin typeface="Arial"/>
                <a:cs typeface="Arial"/>
                <a:sym typeface="Montserrat"/>
              </a:rPr>
              <a:t>Población beneficiada: 78,492 estudiantes</a:t>
            </a:r>
            <a:endParaRPr lang="es-ES" sz="1500" dirty="0">
              <a:solidFill>
                <a:srgbClr val="265F91"/>
              </a:solidFill>
              <a:latin typeface="Arial"/>
              <a:cs typeface="Arial"/>
            </a:endParaRPr>
          </a:p>
          <a:p>
            <a:pPr marL="342900" indent="-342900" algn="just">
              <a:lnSpc>
                <a:spcPct val="115000"/>
              </a:lnSpc>
              <a:buClr>
                <a:srgbClr val="1E4E79"/>
              </a:buClr>
              <a:buSzPct val="100000"/>
              <a:buFont typeface="+mj-lt"/>
              <a:buAutoNum type="alphaLcParenR"/>
            </a:pPr>
            <a:r>
              <a:rPr lang="es-ES" sz="1500" dirty="0">
                <a:solidFill>
                  <a:srgbClr val="265F91"/>
                </a:solidFill>
                <a:latin typeface="Arial"/>
                <a:cs typeface="Arial"/>
                <a:sym typeface="Montserrat"/>
              </a:rPr>
              <a:t>Ubicación geográfica: 276 Municipios</a:t>
            </a:r>
            <a:endParaRPr lang="es-ES" sz="1500" dirty="0">
              <a:solidFill>
                <a:srgbClr val="265F91"/>
              </a:solidFill>
              <a:latin typeface="Arial"/>
              <a:cs typeface="Arial"/>
            </a:endParaRPr>
          </a:p>
          <a:p>
            <a:pPr marL="342900" lvl="0" indent="-342900" algn="just">
              <a:lnSpc>
                <a:spcPct val="115000"/>
              </a:lnSpc>
              <a:buClr>
                <a:srgbClr val="1E4E79"/>
              </a:buClr>
              <a:buSzPct val="100000"/>
              <a:buFont typeface="+mj-lt"/>
              <a:buAutoNum type="alphaLcParenR"/>
            </a:pPr>
            <a:r>
              <a:rPr lang="es-ES" sz="1500" dirty="0">
                <a:solidFill>
                  <a:srgbClr val="265F91"/>
                </a:solidFill>
                <a:latin typeface="Arial" panose="020B0604020202020204" pitchFamily="34" charset="0"/>
                <a:cs typeface="Arial" panose="020B0604020202020204" pitchFamily="34" charset="0"/>
                <a:sym typeface="Montserrat"/>
              </a:rPr>
              <a:t>Plazo de ejecución: enero a diciembre de 2023</a:t>
            </a:r>
            <a:endParaRPr lang="es-ES" sz="1500" dirty="0">
              <a:solidFill>
                <a:srgbClr val="265F91"/>
              </a:solidFill>
              <a:latin typeface="Arial" panose="020B0604020202020204" pitchFamily="34" charset="0"/>
              <a:cs typeface="Arial" panose="020B0604020202020204" pitchFamily="34" charset="0"/>
            </a:endParaRPr>
          </a:p>
          <a:p>
            <a:pPr marL="0" lvl="0" indent="0">
              <a:lnSpc>
                <a:spcPct val="115000"/>
              </a:lnSpc>
              <a:buClr>
                <a:schemeClr val="dk1"/>
              </a:buClr>
              <a:buSzPts val="1100"/>
              <a:buFont typeface="Arial"/>
              <a:buNone/>
            </a:pPr>
            <a:endParaRPr sz="800"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Arial" panose="020B0604020202020204" pitchFamily="34" charset="0"/>
                <a:ea typeface="Montserrat"/>
                <a:cs typeface="Arial" panose="020B0604020202020204" pitchFamily="34" charset="0"/>
                <a:sym typeface="Montserrat"/>
              </a:rPr>
              <a:t>* Fuente: Dirección de Planificación Educativa -DIPLAN-</a:t>
            </a:r>
            <a:endParaRPr lang="es-GT" sz="800" dirty="0">
              <a:solidFill>
                <a:srgbClr val="1F4E79"/>
              </a:solidFill>
              <a:latin typeface="Arial" panose="020B0604020202020204" pitchFamily="34" charset="0"/>
              <a:ea typeface="Montserrat"/>
              <a:cs typeface="Arial" panose="020B0604020202020204" pitchFamily="34" charset="0"/>
            </a:endParaRPr>
          </a:p>
          <a:p>
            <a:pPr>
              <a:lnSpc>
                <a:spcPct val="114999"/>
              </a:lnSpc>
            </a:pPr>
            <a:r>
              <a:rPr lang="es-GT" sz="800" dirty="0">
                <a:solidFill>
                  <a:srgbClr val="1F4E79"/>
                </a:solidFill>
                <a:latin typeface="Arial"/>
                <a:ea typeface="Calibri"/>
                <a:cs typeface="Arial"/>
              </a:rPr>
              <a:t>** Nota:  Datos preliminares.</a:t>
            </a:r>
            <a:endParaRPr lang="es-GT" sz="800" dirty="0">
              <a:latin typeface="Arial"/>
              <a:cs typeface="Arial"/>
            </a:endParaRPr>
          </a:p>
        </p:txBody>
      </p:sp>
      <p:sp>
        <p:nvSpPr>
          <p:cNvPr id="6" name="Google Shape;323;gf0d19952ec_6_365">
            <a:extLst>
              <a:ext uri="{FF2B5EF4-FFF2-40B4-BE49-F238E27FC236}">
                <a16:creationId xmlns:a16="http://schemas.microsoft.com/office/drawing/2014/main" id="{B6D2ED19-B9A3-40BF-AF59-F53EA61DA773}"/>
              </a:ext>
            </a:extLst>
          </p:cNvPr>
          <p:cNvSpPr/>
          <p:nvPr/>
        </p:nvSpPr>
        <p:spPr>
          <a:xfrm>
            <a:off x="4729600" y="29570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24;gf0d19952ec_6_365">
            <a:extLst>
              <a:ext uri="{FF2B5EF4-FFF2-40B4-BE49-F238E27FC236}">
                <a16:creationId xmlns:a16="http://schemas.microsoft.com/office/drawing/2014/main" id="{63276FB7-2E7A-4D5D-A11A-97DFEB9B9551}"/>
              </a:ext>
            </a:extLst>
          </p:cNvPr>
          <p:cNvSpPr/>
          <p:nvPr/>
        </p:nvSpPr>
        <p:spPr>
          <a:xfrm>
            <a:off x="5175336" y="295702"/>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2430D145-C6EB-62B0-D726-0EB80FB043D3}"/>
              </a:ext>
            </a:extLst>
          </p:cNvPr>
          <p:cNvSpPr txBox="1"/>
          <p:nvPr/>
        </p:nvSpPr>
        <p:spPr>
          <a:xfrm>
            <a:off x="5776179" y="180132"/>
            <a:ext cx="3235299"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0" name="Google Shape;272;gf0d19952ec_6_292">
            <a:extLst>
              <a:ext uri="{FF2B5EF4-FFF2-40B4-BE49-F238E27FC236}">
                <a16:creationId xmlns:a16="http://schemas.microsoft.com/office/drawing/2014/main" id="{792EED3A-7C80-2667-5674-58835E6E574B}"/>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Imagen 11">
            <a:extLst>
              <a:ext uri="{FF2B5EF4-FFF2-40B4-BE49-F238E27FC236}">
                <a16:creationId xmlns:a16="http://schemas.microsoft.com/office/drawing/2014/main" id="{61A099BF-1EF1-5F5F-576C-17B4F345A4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3751"/>
            <a:ext cx="4006735" cy="5327775"/>
          </a:xfrm>
          <a:prstGeom prst="rect">
            <a:avLst/>
          </a:prstGeom>
        </p:spPr>
      </p:pic>
    </p:spTree>
    <p:extLst>
      <p:ext uri="{BB962C8B-B14F-4D97-AF65-F5344CB8AC3E}">
        <p14:creationId xmlns:p14="http://schemas.microsoft.com/office/powerpoint/2010/main" val="155503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2;gf0d19952ec_6_376">
            <a:extLst>
              <a:ext uri="{FF2B5EF4-FFF2-40B4-BE49-F238E27FC236}">
                <a16:creationId xmlns:a16="http://schemas.microsoft.com/office/drawing/2014/main" id="{B0F491EA-1F1A-4537-B4D8-D815DED08416}"/>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334;gf0d19952ec_6_376">
            <a:extLst>
              <a:ext uri="{FF2B5EF4-FFF2-40B4-BE49-F238E27FC236}">
                <a16:creationId xmlns:a16="http://schemas.microsoft.com/office/drawing/2014/main" id="{6926CE8A-7124-477C-BC99-53348769A7E0}"/>
              </a:ext>
            </a:extLst>
          </p:cNvPr>
          <p:cNvSpPr txBox="1"/>
          <p:nvPr/>
        </p:nvSpPr>
        <p:spPr>
          <a:xfrm>
            <a:off x="4535252" y="1637280"/>
            <a:ext cx="7132500" cy="4392711"/>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GT" sz="1500">
                <a:solidFill>
                  <a:srgbClr val="1F4E79"/>
                </a:solidFill>
                <a:latin typeface="Arial" panose="020B0604020202020204" pitchFamily="34" charset="0"/>
                <a:ea typeface="Montserrat"/>
                <a:cs typeface="Arial" panose="020B0604020202020204" pitchFamily="34" charset="0"/>
                <a:sym typeface="Montserrat"/>
              </a:rPr>
              <a:t>La Educación no formal o Educación Extraescolar</a:t>
            </a:r>
            <a:endParaRPr sz="150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170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1500" b="1">
                <a:solidFill>
                  <a:srgbClr val="1F4E79"/>
                </a:solidFill>
                <a:latin typeface="Arial" panose="020B0604020202020204" pitchFamily="34" charset="0"/>
                <a:ea typeface="Montserrat"/>
                <a:cs typeface="Arial" panose="020B0604020202020204" pitchFamily="34" charset="0"/>
                <a:sym typeface="Montserrat"/>
              </a:rPr>
              <a:t>Aspectos presupuestarios</a:t>
            </a:r>
            <a:endParaRPr sz="1500" b="1">
              <a:solidFill>
                <a:srgbClr val="1F4E79"/>
              </a:solidFill>
              <a:latin typeface="Arial" panose="020B0604020202020204" pitchFamily="34" charset="0"/>
              <a:ea typeface="Montserrat"/>
              <a:cs typeface="Arial" panose="020B0604020202020204" pitchFamily="34" charset="0"/>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ea typeface="Montserrat"/>
                <a:cs typeface="Arial" panose="020B0604020202020204" pitchFamily="34" charset="0"/>
                <a:sym typeface="Montserrat"/>
              </a:rPr>
              <a:t>Presupuesto vigente: Q.</a:t>
            </a:r>
            <a:r>
              <a:rPr lang="es-ES" sz="1500">
                <a:solidFill>
                  <a:srgbClr val="1F4E79"/>
                </a:solidFill>
                <a:latin typeface="Arial" panose="020B0604020202020204" pitchFamily="34" charset="0"/>
                <a:ea typeface="Montserrat"/>
                <a:cs typeface="Arial" panose="020B0604020202020204" pitchFamily="34" charset="0"/>
                <a:sym typeface="Montserrat"/>
              </a:rPr>
              <a:t>196,960,859.00</a:t>
            </a:r>
            <a:endParaRPr sz="1500">
              <a:solidFill>
                <a:srgbClr val="1F4E79"/>
              </a:solidFill>
              <a:latin typeface="Arial" panose="020B0604020202020204" pitchFamily="34" charset="0"/>
              <a:ea typeface="Montserrat"/>
              <a:cs typeface="Arial" panose="020B0604020202020204" pitchFamily="34" charset="0"/>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ea typeface="Montserrat"/>
                <a:cs typeface="Arial" panose="020B0604020202020204" pitchFamily="34" charset="0"/>
                <a:sym typeface="Montserrat"/>
              </a:rPr>
              <a:t>Presupuesto ejecutado: Q. 72,576,104.24</a:t>
            </a:r>
            <a:endParaRPr lang="es-GT" sz="1500">
              <a:solidFill>
                <a:srgbClr val="1F4E79"/>
              </a:solidFill>
              <a:latin typeface="Arial" panose="020B0604020202020204" pitchFamily="34" charset="0"/>
              <a:ea typeface="Montserrat"/>
              <a:cs typeface="Arial" panose="020B0604020202020204" pitchFamily="34" charset="0"/>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ea typeface="Montserrat"/>
                <a:cs typeface="Arial" panose="020B0604020202020204" pitchFamily="34" charset="0"/>
                <a:sym typeface="Montserrat"/>
              </a:rPr>
              <a:t>Fuente de financiamiento: 11 “Ingresos Corrientes”</a:t>
            </a:r>
            <a:endParaRPr sz="150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lang="es-GT" sz="80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800">
                <a:solidFill>
                  <a:srgbClr val="1F4E79"/>
                </a:solidFill>
                <a:latin typeface="Arial" panose="020B0604020202020204" pitchFamily="34" charset="0"/>
                <a:ea typeface="Montserrat"/>
                <a:cs typeface="Arial" panose="020B0604020202020204" pitchFamily="34" charset="0"/>
                <a:sym typeface="Montserrat"/>
              </a:rPr>
              <a:t>* Fuente: Sistema de Contabilidad Integrada SICOIN, al 31/08</a:t>
            </a:r>
            <a:r>
              <a:rPr lang="es-ES" sz="800">
                <a:solidFill>
                  <a:srgbClr val="1F4E79"/>
                </a:solidFill>
                <a:latin typeface="Arial" panose="020B0604020202020204" pitchFamily="34" charset="0"/>
                <a:ea typeface="Montserrat"/>
                <a:cs typeface="Arial" panose="020B0604020202020204" pitchFamily="34" charset="0"/>
                <a:sym typeface="Montserrat"/>
              </a:rPr>
              <a:t>/2023</a:t>
            </a:r>
            <a:endParaRPr sz="80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lang="es-ES" sz="80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80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1500" b="1">
                <a:solidFill>
                  <a:srgbClr val="1E4E79"/>
                </a:solidFill>
                <a:latin typeface="Arial" panose="020B0604020202020204" pitchFamily="34" charset="0"/>
                <a:ea typeface="Montserrat"/>
                <a:cs typeface="Arial" panose="020B0604020202020204" pitchFamily="34" charset="0"/>
                <a:sym typeface="Montserrat"/>
              </a:rPr>
              <a:t>Aspectos de planificación estatal</a:t>
            </a:r>
            <a:endParaRPr lang="es-GT" sz="1500" b="1">
              <a:solidFill>
                <a:srgbClr val="1E4E79"/>
              </a:solidFill>
              <a:latin typeface="Arial" panose="020B0604020202020204" pitchFamily="34" charset="0"/>
              <a:ea typeface="Montserrat"/>
              <a:cs typeface="Arial" panose="020B0604020202020204" pitchFamily="34" charset="0"/>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cs typeface="Arial" panose="020B0604020202020204" pitchFamily="34" charset="0"/>
                <a:sym typeface="Montserrat"/>
              </a:rPr>
              <a:t>Programa: Educación Extraescolar.</a:t>
            </a:r>
            <a:endParaRPr lang="es-GT" sz="1500">
              <a:solidFill>
                <a:srgbClr val="1F4E79"/>
              </a:solidFill>
              <a:latin typeface="Arial" panose="020B0604020202020204" pitchFamily="34" charset="0"/>
              <a:cs typeface="Arial" panose="020B0604020202020204" pitchFamily="34" charset="0"/>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cs typeface="Arial" panose="020B0604020202020204" pitchFamily="34" charset="0"/>
                <a:sym typeface="Montserrat"/>
              </a:rPr>
              <a:t>Meta Estratégica: N/A</a:t>
            </a:r>
            <a:endParaRPr lang="es-GT" sz="1500">
              <a:solidFill>
                <a:srgbClr val="1F4E79"/>
              </a:solidFill>
              <a:latin typeface="Arial" panose="020B0604020202020204" pitchFamily="34" charset="0"/>
              <a:cs typeface="Arial" panose="020B0604020202020204" pitchFamily="34" charset="0"/>
            </a:endParaRPr>
          </a:p>
          <a:p>
            <a:pPr marL="342900" indent="-342900">
              <a:lnSpc>
                <a:spcPct val="115000"/>
              </a:lnSpc>
              <a:buClr>
                <a:srgbClr val="1E4E79"/>
              </a:buClr>
              <a:buSzPct val="100000"/>
              <a:buFont typeface="+mj-lt"/>
              <a:buAutoNum type="alphaLcParenR"/>
            </a:pPr>
            <a:r>
              <a:rPr lang="es-GT" sz="1500">
                <a:solidFill>
                  <a:srgbClr val="1F4E79"/>
                </a:solidFill>
                <a:latin typeface="Arial" panose="020B0604020202020204" pitchFamily="34" charset="0"/>
                <a:cs typeface="Arial" panose="020B0604020202020204" pitchFamily="34" charset="0"/>
                <a:sym typeface="Montserrat"/>
              </a:rPr>
              <a:t>Población beneficiada: 99,034* estudiantes</a:t>
            </a:r>
            <a:endParaRPr lang="es-GT" sz="1500">
              <a:solidFill>
                <a:srgbClr val="1F4E79"/>
              </a:solidFill>
              <a:latin typeface="Arial" panose="020B0604020202020204" pitchFamily="34" charset="0"/>
              <a:cs typeface="Arial" panose="020B0604020202020204" pitchFamily="34" charset="0"/>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a:solidFill>
                  <a:srgbClr val="1F4E79"/>
                </a:solidFill>
                <a:latin typeface="Arial" panose="020B0604020202020204" pitchFamily="34" charset="0"/>
                <a:cs typeface="Arial" panose="020B0604020202020204" pitchFamily="34" charset="0"/>
                <a:sym typeface="Montserrat"/>
              </a:rPr>
              <a:t>Plazo de ejecución: enero a diciembre de 2023.</a:t>
            </a:r>
            <a:endParaRPr lang="es-GT" sz="1500">
              <a:solidFill>
                <a:srgbClr val="1F4E79"/>
              </a:solidFill>
              <a:latin typeface="Arial" panose="020B0604020202020204" pitchFamily="34" charset="0"/>
              <a:cs typeface="Arial" panose="020B0604020202020204" pitchFamily="34" charset="0"/>
            </a:endParaRPr>
          </a:p>
          <a:p>
            <a:pPr>
              <a:lnSpc>
                <a:spcPct val="115000"/>
              </a:lnSpc>
              <a:buClr>
                <a:schemeClr val="dk1"/>
              </a:buClr>
              <a:buSzPts val="1100"/>
            </a:pPr>
            <a:endParaRPr lang="es-GT" sz="800">
              <a:solidFill>
                <a:srgbClr val="FF0000"/>
              </a:solidFill>
              <a:latin typeface="Montserrat"/>
              <a:ea typeface="Montserrat"/>
              <a:cs typeface="Montserrat"/>
            </a:endParaRPr>
          </a:p>
          <a:p>
            <a:pPr>
              <a:lnSpc>
                <a:spcPct val="115000"/>
              </a:lnSpc>
              <a:buClr>
                <a:schemeClr val="dk1"/>
              </a:buClr>
              <a:buSzPts val="1100"/>
            </a:pPr>
            <a:r>
              <a:rPr lang="es-GT" sz="800">
                <a:solidFill>
                  <a:srgbClr val="1F4E79"/>
                </a:solidFill>
                <a:latin typeface="Arial" panose="020B0604020202020204" pitchFamily="34" charset="0"/>
                <a:cs typeface="Arial" panose="020B0604020202020204" pitchFamily="34" charset="0"/>
                <a:sym typeface="Montserrat"/>
              </a:rPr>
              <a:t>*Fuente: Sistema de Contabilidad Integrada –SICOIN-  al 31 de agosto de 2023 y Sistema de Información y Registro de Educación Extraescolar -SIREEX- al  de agosto de 2023.</a:t>
            </a:r>
            <a:endParaRPr lang="es-GT" sz="800">
              <a:solidFill>
                <a:srgbClr val="1F4E79"/>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1700" b="1">
              <a:solidFill>
                <a:srgbClr val="1F4E79"/>
              </a:solidFill>
            </a:endParaRPr>
          </a:p>
        </p:txBody>
      </p:sp>
      <p:sp>
        <p:nvSpPr>
          <p:cNvPr id="6" name="Google Shape;335;gf0d19952ec_6_376">
            <a:extLst>
              <a:ext uri="{FF2B5EF4-FFF2-40B4-BE49-F238E27FC236}">
                <a16:creationId xmlns:a16="http://schemas.microsoft.com/office/drawing/2014/main" id="{98794D16-A12D-4983-80BD-D40AA6E8AE43}"/>
              </a:ext>
            </a:extLst>
          </p:cNvPr>
          <p:cNvSpPr/>
          <p:nvPr/>
        </p:nvSpPr>
        <p:spPr>
          <a:xfrm>
            <a:off x="5034400" y="38890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36;gf0d19952ec_6_376">
            <a:extLst>
              <a:ext uri="{FF2B5EF4-FFF2-40B4-BE49-F238E27FC236}">
                <a16:creationId xmlns:a16="http://schemas.microsoft.com/office/drawing/2014/main" id="{7F27A1BE-AE48-4C37-A1EE-21CAB124CEE5}"/>
              </a:ext>
            </a:extLst>
          </p:cNvPr>
          <p:cNvSpPr/>
          <p:nvPr/>
        </p:nvSpPr>
        <p:spPr>
          <a:xfrm>
            <a:off x="5480134" y="388900"/>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684A81C8-C614-6AA9-BF6D-33CE82926BB8}"/>
              </a:ext>
            </a:extLst>
          </p:cNvPr>
          <p:cNvSpPr txBox="1"/>
          <p:nvPr/>
        </p:nvSpPr>
        <p:spPr>
          <a:xfrm>
            <a:off x="6096000" y="304809"/>
            <a:ext cx="3235299"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0" name="Google Shape;272;gf0d19952ec_6_292">
            <a:extLst>
              <a:ext uri="{FF2B5EF4-FFF2-40B4-BE49-F238E27FC236}">
                <a16:creationId xmlns:a16="http://schemas.microsoft.com/office/drawing/2014/main" id="{C5482E3F-95AE-95A7-79DA-3A122BF757AB}"/>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Imagen 11">
            <a:extLst>
              <a:ext uri="{FF2B5EF4-FFF2-40B4-BE49-F238E27FC236}">
                <a16:creationId xmlns:a16="http://schemas.microsoft.com/office/drawing/2014/main" id="{50E0A86B-B4D1-F012-7A06-2FA05B1382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6" y="460574"/>
            <a:ext cx="3999639" cy="5926338"/>
          </a:xfrm>
          <a:prstGeom prst="rect">
            <a:avLst/>
          </a:prstGeom>
        </p:spPr>
      </p:pic>
    </p:spTree>
    <p:extLst>
      <p:ext uri="{BB962C8B-B14F-4D97-AF65-F5344CB8AC3E}">
        <p14:creationId xmlns:p14="http://schemas.microsoft.com/office/powerpoint/2010/main" val="56521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3;gf0d19952ec_6_387">
            <a:extLst>
              <a:ext uri="{FF2B5EF4-FFF2-40B4-BE49-F238E27FC236}">
                <a16:creationId xmlns:a16="http://schemas.microsoft.com/office/drawing/2014/main" id="{5F248958-6367-491C-A4B5-94C692BB29E6}"/>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345;gf0d19952ec_6_387">
            <a:extLst>
              <a:ext uri="{FF2B5EF4-FFF2-40B4-BE49-F238E27FC236}">
                <a16:creationId xmlns:a16="http://schemas.microsoft.com/office/drawing/2014/main" id="{E7ED3AD1-DBD2-4520-932F-AF1AF14059DE}"/>
              </a:ext>
            </a:extLst>
          </p:cNvPr>
          <p:cNvSpPr txBox="1"/>
          <p:nvPr/>
        </p:nvSpPr>
        <p:spPr>
          <a:xfrm>
            <a:off x="4785625" y="1651220"/>
            <a:ext cx="7132500" cy="485283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GT" sz="1500" dirty="0">
                <a:solidFill>
                  <a:srgbClr val="1F4E79"/>
                </a:solidFill>
                <a:latin typeface="Arial" panose="020B0604020202020204" pitchFamily="34" charset="0"/>
                <a:ea typeface="Montserrat Medium"/>
                <a:cs typeface="Arial" panose="020B0604020202020204" pitchFamily="34" charset="0"/>
                <a:sym typeface="Montserrat Medium"/>
              </a:rPr>
              <a:t>Los Institutos de Educación por Cooperativa de Enseñanza</a:t>
            </a:r>
          </a:p>
          <a:p>
            <a:pPr marL="0" lvl="0" indent="0" algn="just" rtl="0">
              <a:lnSpc>
                <a:spcPct val="115000"/>
              </a:lnSpc>
              <a:spcBef>
                <a:spcPts val="0"/>
              </a:spcBef>
              <a:spcAft>
                <a:spcPts val="0"/>
              </a:spcAft>
              <a:buClr>
                <a:schemeClr val="dk1"/>
              </a:buClr>
              <a:buSzPts val="1100"/>
              <a:buFont typeface="Arial"/>
              <a:buNone/>
            </a:pPr>
            <a:endParaRPr sz="1600" dirty="0">
              <a:solidFill>
                <a:srgbClr val="1F4E79"/>
              </a:solidFill>
              <a:latin typeface="Arial" panose="020B0604020202020204" pitchFamily="34" charset="0"/>
              <a:ea typeface="Montserrat Medium"/>
              <a:cs typeface="Arial" panose="020B0604020202020204" pitchFamily="34" charset="0"/>
              <a:sym typeface="Montserrat Medium"/>
            </a:endParaRPr>
          </a:p>
          <a:p>
            <a:pPr marL="0" lvl="0" indent="0" algn="just" rtl="0">
              <a:lnSpc>
                <a:spcPct val="115000"/>
              </a:lnSpc>
              <a:spcBef>
                <a:spcPts val="0"/>
              </a:spcBef>
              <a:spcAft>
                <a:spcPts val="0"/>
              </a:spcAft>
              <a:buClr>
                <a:schemeClr val="dk1"/>
              </a:buClr>
              <a:buSzPts val="1100"/>
              <a:buFont typeface="Arial"/>
              <a:buNone/>
            </a:pPr>
            <a:r>
              <a:rPr lang="es-GT" sz="1500" b="1" dirty="0">
                <a:solidFill>
                  <a:srgbClr val="265F91"/>
                </a:solidFill>
                <a:latin typeface="Arial" panose="020B0604020202020204" pitchFamily="34" charset="0"/>
                <a:cs typeface="Arial" panose="020B0604020202020204" pitchFamily="34" charset="0"/>
              </a:rPr>
              <a:t>Aspectos presupuestarios</a:t>
            </a:r>
            <a:endParaRPr sz="1500" b="1" dirty="0">
              <a:solidFill>
                <a:srgbClr val="265F91"/>
              </a:solidFill>
              <a:latin typeface="Arial" panose="020B0604020202020204" pitchFamily="34" charset="0"/>
              <a:cs typeface="Arial" panose="020B0604020202020204" pitchFamily="34" charset="0"/>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panose="020B0604020202020204" pitchFamily="34" charset="0"/>
                <a:cs typeface="Arial" panose="020B0604020202020204" pitchFamily="34" charset="0"/>
              </a:rPr>
              <a:t>Presupuesto vigente: Q.250,000,000.00</a:t>
            </a:r>
            <a:endParaRPr sz="1500" dirty="0">
              <a:solidFill>
                <a:srgbClr val="1F4E79"/>
              </a:solidFill>
              <a:latin typeface="Arial" panose="020B0604020202020204" pitchFamily="34" charset="0"/>
              <a:cs typeface="Arial" panose="020B0604020202020204" pitchFamily="34" charset="0"/>
            </a:endParaRPr>
          </a:p>
          <a:p>
            <a:pPr marL="342900" indent="-342900" algn="just">
              <a:lnSpc>
                <a:spcPct val="115000"/>
              </a:lnSpc>
              <a:buClr>
                <a:srgbClr val="1E4E79"/>
              </a:buClr>
              <a:buSzPct val="100000"/>
              <a:buFont typeface="+mj-lt"/>
              <a:buAutoNum type="alphaLcParenR"/>
            </a:pPr>
            <a:r>
              <a:rPr lang="es-GT" sz="1500" dirty="0">
                <a:solidFill>
                  <a:srgbClr val="1F4E79"/>
                </a:solidFill>
                <a:latin typeface="Arial" panose="020B0604020202020204" pitchFamily="34" charset="0"/>
                <a:cs typeface="Arial" panose="020B0604020202020204" pitchFamily="34" charset="0"/>
              </a:rPr>
              <a:t>Presupuesto ejecutado: Q. 190,673,577.96</a:t>
            </a:r>
          </a:p>
          <a:p>
            <a:pPr marL="342900" lvl="0" indent="-342900" algn="just">
              <a:lnSpc>
                <a:spcPct val="114999"/>
              </a:lnSpc>
              <a:spcBef>
                <a:spcPts val="0"/>
              </a:spcBef>
              <a:spcAft>
                <a:spcPts val="0"/>
              </a:spcAft>
              <a:buClr>
                <a:srgbClr val="1E4E79"/>
              </a:buClr>
              <a:buSzPct val="100000"/>
              <a:buFont typeface="+mj-lt"/>
              <a:buAutoNum type="alphaLcParenR"/>
            </a:pPr>
            <a:r>
              <a:rPr lang="es-GT" sz="1500" dirty="0">
                <a:solidFill>
                  <a:srgbClr val="1F4E79"/>
                </a:solidFill>
                <a:latin typeface="Arial" panose="020B0604020202020204" pitchFamily="34" charset="0"/>
                <a:cs typeface="Arial" panose="020B0604020202020204" pitchFamily="34" charset="0"/>
              </a:rPr>
              <a:t>Fuente de financiamiento: 11 “Ingresos Corrientes” </a:t>
            </a: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Montserrat"/>
                <a:ea typeface="Montserrat SemiBold"/>
                <a:cs typeface="Montserrat SemiBold"/>
                <a:sym typeface="Montserrat SemiBold"/>
              </a:rPr>
              <a:t>* </a:t>
            </a:r>
            <a:r>
              <a:rPr lang="es-GT" sz="800" dirty="0">
                <a:solidFill>
                  <a:srgbClr val="1F4E79"/>
                </a:solidFill>
                <a:latin typeface="Arial" panose="020B0604020202020204" pitchFamily="34" charset="0"/>
                <a:ea typeface="Montserrat SemiBold"/>
                <a:cs typeface="Arial" panose="020B0604020202020204" pitchFamily="34" charset="0"/>
                <a:sym typeface="Montserrat SemiBold"/>
              </a:rPr>
              <a:t>Fuente: Sistema de Contabilidad Integrada SICOIN, al </a:t>
            </a:r>
            <a:r>
              <a:rPr lang="es-ES" sz="800" dirty="0">
                <a:solidFill>
                  <a:srgbClr val="1F4E79"/>
                </a:solidFill>
                <a:latin typeface="Arial" panose="020B0604020202020204" pitchFamily="34" charset="0"/>
                <a:ea typeface="Montserrat SemiBold"/>
                <a:cs typeface="Arial" panose="020B0604020202020204" pitchFamily="34" charset="0"/>
                <a:sym typeface="Montserrat SemiBold"/>
              </a:rPr>
              <a:t>31/08/2023</a:t>
            </a:r>
            <a:endParaRPr sz="800" dirty="0">
              <a:solidFill>
                <a:srgbClr val="1F4E79"/>
              </a:solidFill>
              <a:latin typeface="Arial" panose="020B0604020202020204" pitchFamily="34" charset="0"/>
              <a:ea typeface="Montserrat SemiBold"/>
              <a:cs typeface="Arial" panose="020B0604020202020204" pitchFamily="34" charset="0"/>
              <a:sym typeface="Montserrat SemiBold"/>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265F91"/>
                </a:solidFill>
                <a:latin typeface="Arial" panose="020B0604020202020204" pitchFamily="34" charset="0"/>
                <a:cs typeface="Arial" panose="020B0604020202020204" pitchFamily="34" charset="0"/>
              </a:rPr>
              <a:t>Aspectos de planificación estatal</a:t>
            </a:r>
            <a:endParaRPr sz="1500" b="1" dirty="0">
              <a:solidFill>
                <a:srgbClr val="265F91"/>
              </a:solidFill>
              <a:latin typeface="Arial" panose="020B0604020202020204" pitchFamily="34" charset="0"/>
              <a:cs typeface="Arial" panose="020B0604020202020204" pitchFamily="34" charset="0"/>
            </a:endParaRPr>
          </a:p>
          <a:p>
            <a:pPr marL="342900" indent="-342900">
              <a:lnSpc>
                <a:spcPct val="115000"/>
              </a:lnSpc>
              <a:buClr>
                <a:srgbClr val="1E4E79"/>
              </a:buClr>
              <a:buSzPct val="100000"/>
              <a:buFont typeface="+mj-lt"/>
              <a:buAutoNum type="alphaLcParenR"/>
            </a:pPr>
            <a:r>
              <a:rPr lang="es-ES" sz="1500" dirty="0">
                <a:solidFill>
                  <a:srgbClr val="1F4E79"/>
                </a:solidFill>
                <a:latin typeface="Arial" panose="020B0604020202020204" pitchFamily="34" charset="0"/>
                <a:cs typeface="Arial" panose="020B0604020202020204" pitchFamily="34" charset="0"/>
              </a:rPr>
              <a:t>Programa: Institutos de Educación por Cooperativa de Enseñanza</a:t>
            </a:r>
          </a:p>
          <a:p>
            <a:pPr marL="342900" lvl="0" indent="-342900" algn="l" rtl="0">
              <a:lnSpc>
                <a:spcPct val="115000"/>
              </a:lnSpc>
              <a:spcBef>
                <a:spcPts val="0"/>
              </a:spcBef>
              <a:spcAft>
                <a:spcPts val="0"/>
              </a:spcAft>
              <a:buClr>
                <a:srgbClr val="1E4E79"/>
              </a:buClr>
              <a:buSzPct val="100000"/>
              <a:buFont typeface="+mj-lt"/>
              <a:buAutoNum type="alphaLcParenR"/>
            </a:pPr>
            <a:r>
              <a:rPr lang="es-ES" sz="1500" dirty="0">
                <a:solidFill>
                  <a:srgbClr val="1F4E79"/>
                </a:solidFill>
                <a:latin typeface="Arial" panose="020B0604020202020204" pitchFamily="34" charset="0"/>
                <a:cs typeface="Arial" panose="020B0604020202020204" pitchFamily="34" charset="0"/>
              </a:rPr>
              <a:t>Meta Estratégica: N/A</a:t>
            </a:r>
          </a:p>
          <a:p>
            <a:pPr marL="342900" lvl="0" indent="-342900" algn="l" rtl="0">
              <a:lnSpc>
                <a:spcPct val="115000"/>
              </a:lnSpc>
              <a:spcBef>
                <a:spcPts val="0"/>
              </a:spcBef>
              <a:spcAft>
                <a:spcPts val="0"/>
              </a:spcAft>
              <a:buClr>
                <a:srgbClr val="1E4E79"/>
              </a:buClr>
              <a:buSzPct val="100000"/>
              <a:buFont typeface="+mj-lt"/>
              <a:buAutoNum type="alphaLcParenR"/>
            </a:pPr>
            <a:r>
              <a:rPr lang="es-ES" sz="1500" dirty="0">
                <a:solidFill>
                  <a:srgbClr val="1F4E79"/>
                </a:solidFill>
                <a:latin typeface="Arial"/>
                <a:cs typeface="Arial"/>
              </a:rPr>
              <a:t>Población beneficiada: 171,010*</a:t>
            </a:r>
          </a:p>
          <a:p>
            <a:pPr marL="342900" lvl="0" indent="-342900" algn="l" rtl="0">
              <a:lnSpc>
                <a:spcPct val="115000"/>
              </a:lnSpc>
              <a:spcBef>
                <a:spcPts val="0"/>
              </a:spcBef>
              <a:spcAft>
                <a:spcPts val="0"/>
              </a:spcAft>
              <a:buClr>
                <a:srgbClr val="1E4E79"/>
              </a:buClr>
              <a:buSzPct val="100000"/>
              <a:buFont typeface="+mj-lt"/>
              <a:buAutoNum type="alphaLcParenR"/>
            </a:pPr>
            <a:r>
              <a:rPr lang="es-ES" sz="1500" dirty="0">
                <a:solidFill>
                  <a:srgbClr val="1F4E79"/>
                </a:solidFill>
                <a:latin typeface="Arial" panose="020B0604020202020204" pitchFamily="34" charset="0"/>
                <a:cs typeface="Arial" panose="020B0604020202020204" pitchFamily="34" charset="0"/>
              </a:rPr>
              <a:t>Plazo de ejecución: enero a diciembre de 2023</a:t>
            </a:r>
          </a:p>
          <a:p>
            <a:pPr marL="0" lvl="0" indent="0" algn="l" rtl="0">
              <a:lnSpc>
                <a:spcPct val="115000"/>
              </a:lnSpc>
              <a:spcBef>
                <a:spcPts val="0"/>
              </a:spcBef>
              <a:spcAft>
                <a:spcPts val="0"/>
              </a:spcAft>
              <a:buClr>
                <a:schemeClr val="dk1"/>
              </a:buClr>
              <a:buSzPts val="1100"/>
              <a:buFont typeface="Arial"/>
              <a:buNone/>
            </a:pPr>
            <a:r>
              <a:rPr lang="es-ES" sz="800" dirty="0">
                <a:solidFill>
                  <a:srgbClr val="1F4E79"/>
                </a:solidFill>
                <a:latin typeface="Montserrat"/>
                <a:sym typeface="Montserrat SemiBold"/>
              </a:rPr>
              <a:t>* Fuente: Información de estadística inicial del Sector por Cooperativa, Dirección de Planificación Educativa -DIPLAN-</a:t>
            </a:r>
            <a:endParaRPr lang="es-ES" sz="800" dirty="0">
              <a:solidFill>
                <a:srgbClr val="1F4E79"/>
              </a:solidFill>
              <a:latin typeface="Montserrat"/>
            </a:endParaRPr>
          </a:p>
          <a:p>
            <a:pPr marL="0" lvl="0" indent="0" algn="l" rtl="0">
              <a:lnSpc>
                <a:spcPct val="115000"/>
              </a:lnSpc>
              <a:spcBef>
                <a:spcPts val="0"/>
              </a:spcBef>
              <a:spcAft>
                <a:spcPts val="0"/>
              </a:spcAft>
              <a:buClr>
                <a:schemeClr val="dk1"/>
              </a:buClr>
              <a:buSzPts val="1100"/>
              <a:buFont typeface="Arial"/>
              <a:buNone/>
            </a:pPr>
            <a:endParaRPr sz="800" b="1" dirty="0">
              <a:solidFill>
                <a:srgbClr val="1F4E7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600" b="1" dirty="0">
              <a:solidFill>
                <a:srgbClr val="1F4E7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dirty="0">
              <a:solidFill>
                <a:srgbClr val="1F4E79"/>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endParaRPr sz="700" dirty="0">
              <a:solidFill>
                <a:srgbClr val="1F4E79"/>
              </a:solidFill>
              <a:latin typeface="Montserrat Medium"/>
              <a:ea typeface="Montserrat Medium"/>
              <a:cs typeface="Montserrat Medium"/>
              <a:sym typeface="Montserrat Medium"/>
            </a:endParaRPr>
          </a:p>
          <a:p>
            <a:pPr marL="0" lvl="0" indent="0" algn="l" rtl="0">
              <a:spcBef>
                <a:spcPts val="0"/>
              </a:spcBef>
              <a:spcAft>
                <a:spcPts val="0"/>
              </a:spcAft>
              <a:buNone/>
            </a:pPr>
            <a:endParaRPr sz="1700" b="1" dirty="0">
              <a:solidFill>
                <a:srgbClr val="1F4E79"/>
              </a:solidFill>
            </a:endParaRPr>
          </a:p>
        </p:txBody>
      </p:sp>
      <p:sp>
        <p:nvSpPr>
          <p:cNvPr id="6" name="Google Shape;346;gf0d19952ec_6_387">
            <a:extLst>
              <a:ext uri="{FF2B5EF4-FFF2-40B4-BE49-F238E27FC236}">
                <a16:creationId xmlns:a16="http://schemas.microsoft.com/office/drawing/2014/main" id="{E397EEE3-5DE8-4311-AFEF-1E4674A31B12}"/>
              </a:ext>
            </a:extLst>
          </p:cNvPr>
          <p:cNvSpPr/>
          <p:nvPr/>
        </p:nvSpPr>
        <p:spPr>
          <a:xfrm>
            <a:off x="5034400" y="38890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47;gf0d19952ec_6_387">
            <a:extLst>
              <a:ext uri="{FF2B5EF4-FFF2-40B4-BE49-F238E27FC236}">
                <a16:creationId xmlns:a16="http://schemas.microsoft.com/office/drawing/2014/main" id="{86AF654A-1824-4459-AF22-F02904AB841E}"/>
              </a:ext>
            </a:extLst>
          </p:cNvPr>
          <p:cNvSpPr/>
          <p:nvPr/>
        </p:nvSpPr>
        <p:spPr>
          <a:xfrm>
            <a:off x="5480134" y="388900"/>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 name="Google Shape;106;p4">
            <a:extLst>
              <a:ext uri="{FF2B5EF4-FFF2-40B4-BE49-F238E27FC236}">
                <a16:creationId xmlns:a16="http://schemas.microsoft.com/office/drawing/2014/main" id="{CD8927BF-A482-8DFD-4190-D2AC1D3D6CB9}"/>
              </a:ext>
            </a:extLst>
          </p:cNvPr>
          <p:cNvSpPr txBox="1"/>
          <p:nvPr/>
        </p:nvSpPr>
        <p:spPr>
          <a:xfrm>
            <a:off x="6067728" y="327258"/>
            <a:ext cx="3235299"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0" name="Google Shape;272;gf0d19952ec_6_292">
            <a:extLst>
              <a:ext uri="{FF2B5EF4-FFF2-40B4-BE49-F238E27FC236}">
                <a16:creationId xmlns:a16="http://schemas.microsoft.com/office/drawing/2014/main" id="{6662B01E-CBEF-954D-96A9-22506F038F55}"/>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Imagen 11">
            <a:extLst>
              <a:ext uri="{FF2B5EF4-FFF2-40B4-BE49-F238E27FC236}">
                <a16:creationId xmlns:a16="http://schemas.microsoft.com/office/drawing/2014/main" id="{895A7FB3-5DC7-1E55-513F-D5672BAF37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560297"/>
            <a:ext cx="4006734" cy="5430123"/>
          </a:xfrm>
          <a:prstGeom prst="rect">
            <a:avLst/>
          </a:prstGeom>
        </p:spPr>
      </p:pic>
    </p:spTree>
    <p:extLst>
      <p:ext uri="{BB962C8B-B14F-4D97-AF65-F5344CB8AC3E}">
        <p14:creationId xmlns:p14="http://schemas.microsoft.com/office/powerpoint/2010/main" val="67162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3;gf0d19952ec_6_387">
            <a:extLst>
              <a:ext uri="{FF2B5EF4-FFF2-40B4-BE49-F238E27FC236}">
                <a16:creationId xmlns:a16="http://schemas.microsoft.com/office/drawing/2014/main" id="{AC69CDF9-18F5-4C4B-B3CA-24C9E3B29327}"/>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4" name="Google Shape;345;gf0d19952ec_6_387">
            <a:extLst>
              <a:ext uri="{FF2B5EF4-FFF2-40B4-BE49-F238E27FC236}">
                <a16:creationId xmlns:a16="http://schemas.microsoft.com/office/drawing/2014/main" id="{6A6C6748-35F5-40EF-B553-5A8D6B29A9A4}"/>
              </a:ext>
            </a:extLst>
          </p:cNvPr>
          <p:cNvSpPr txBox="1"/>
          <p:nvPr/>
        </p:nvSpPr>
        <p:spPr>
          <a:xfrm>
            <a:off x="971550" y="892618"/>
            <a:ext cx="11061627" cy="5182927"/>
          </a:xfrm>
          <a:prstGeom prst="rect">
            <a:avLst/>
          </a:prstGeom>
          <a:noFill/>
          <a:ln>
            <a:noFill/>
          </a:ln>
        </p:spPr>
        <p:txBody>
          <a:bodyPr spcFirstLastPara="1" wrap="square" lIns="91425" tIns="91425" rIns="91425" bIns="91425" anchor="t" anchorCtr="0">
            <a:spAutoFit/>
          </a:bodyPr>
          <a:lstStyle/>
          <a:p>
            <a:pPr algn="just"/>
            <a:endParaRPr lang="en-US">
              <a:latin typeface="Arial" panose="020B0604020202020204" pitchFamily="34" charset="0"/>
              <a:cs typeface="Arial" panose="020B0604020202020204" pitchFamily="34" charset="0"/>
            </a:endParaRPr>
          </a:p>
          <a:p>
            <a:pPr algn="just">
              <a:lnSpc>
                <a:spcPct val="114999"/>
              </a:lnSpc>
            </a:pPr>
            <a:r>
              <a:rPr lang="es-GT" sz="1500" b="1">
                <a:solidFill>
                  <a:srgbClr val="265F91"/>
                </a:solidFill>
                <a:latin typeface="Arial" panose="020B0604020202020204" pitchFamily="34" charset="0"/>
                <a:ea typeface="Montserrat Medium"/>
                <a:cs typeface="Arial" panose="020B0604020202020204" pitchFamily="34" charset="0"/>
                <a:sym typeface="Montserrat Medium"/>
              </a:rPr>
              <a:t>Construcción del Instituto Nacional de Educación Diversificada, Jacaltenango, Huehuetenango. </a:t>
            </a:r>
            <a:endParaRPr lang="es-GT" sz="1500">
              <a:solidFill>
                <a:srgbClr val="265F91"/>
              </a:solidFill>
              <a:latin typeface="Arial" panose="020B0604020202020204" pitchFamily="34" charset="0"/>
              <a:ea typeface="Montserrat Medium"/>
              <a:cs typeface="Arial" panose="020B0604020202020204" pitchFamily="34" charset="0"/>
              <a:sym typeface="Montserrat Medium"/>
            </a:endParaRPr>
          </a:p>
          <a:p>
            <a:pPr algn="just">
              <a:lnSpc>
                <a:spcPct val="114999"/>
              </a:lnSpc>
            </a:pPr>
            <a:endParaRPr lang="es-GT" sz="1500">
              <a:solidFill>
                <a:srgbClr val="265F91"/>
              </a:solidFill>
              <a:latin typeface="Arial" panose="020B0604020202020204" pitchFamily="34" charset="0"/>
              <a:ea typeface="Montserrat Medium"/>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s-GT" sz="1500" b="1">
                <a:solidFill>
                  <a:srgbClr val="265F91"/>
                </a:solidFill>
                <a:latin typeface="Arial" panose="020B0604020202020204" pitchFamily="34" charset="0"/>
                <a:cs typeface="Arial" panose="020B0604020202020204" pitchFamily="34" charset="0"/>
              </a:rPr>
              <a:t>Aspectos Presupuestarios</a:t>
            </a:r>
            <a:endParaRPr sz="1500" b="1">
              <a:solidFill>
                <a:srgbClr val="265F9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s-GT" sz="1500">
                <a:solidFill>
                  <a:srgbClr val="265F91"/>
                </a:solidFill>
                <a:latin typeface="Arial" panose="020B0604020202020204" pitchFamily="34" charset="0"/>
                <a:cs typeface="Arial" panose="020B0604020202020204" pitchFamily="34" charset="0"/>
              </a:rPr>
              <a:t>a. Presupuesto vigente: Q.13,930,270.00</a:t>
            </a:r>
            <a:endParaRPr lang="es-GT" sz="1500">
              <a:solidFill>
                <a:srgbClr val="265F91"/>
              </a:solidFill>
              <a:latin typeface="Arial" panose="020B0604020202020204" pitchFamily="34" charset="0"/>
              <a:ea typeface="+mn-lt"/>
              <a:cs typeface="Arial" panose="020B0604020202020204" pitchFamily="34" charset="0"/>
            </a:endParaRPr>
          </a:p>
          <a:p>
            <a:pPr>
              <a:lnSpc>
                <a:spcPct val="115000"/>
              </a:lnSpc>
              <a:buClr>
                <a:schemeClr val="dk1"/>
              </a:buClr>
              <a:buSzPts val="1100"/>
            </a:pPr>
            <a:r>
              <a:rPr lang="es-GT" sz="1500">
                <a:solidFill>
                  <a:srgbClr val="265F91"/>
                </a:solidFill>
                <a:latin typeface="Arial" panose="020B0604020202020204" pitchFamily="34" charset="0"/>
                <a:cs typeface="Arial" panose="020B0604020202020204" pitchFamily="34" charset="0"/>
              </a:rPr>
              <a:t>b. Presupuesto ejecutado: Q.12,656,468.09</a:t>
            </a:r>
          </a:p>
          <a:p>
            <a:pPr>
              <a:lnSpc>
                <a:spcPct val="115000"/>
              </a:lnSpc>
              <a:buClr>
                <a:schemeClr val="dk1"/>
              </a:buClr>
              <a:buSzPts val="1100"/>
            </a:pPr>
            <a:r>
              <a:rPr lang="es-GT" sz="1500">
                <a:solidFill>
                  <a:srgbClr val="265F91"/>
                </a:solidFill>
                <a:latin typeface="Arial" panose="020B0604020202020204" pitchFamily="34" charset="0"/>
                <a:cs typeface="Arial" panose="020B0604020202020204" pitchFamily="34" charset="0"/>
              </a:rPr>
              <a:t>c. Fuente de financiamiento: 52 "Préstamos Externos” </a:t>
            </a:r>
          </a:p>
          <a:p>
            <a:pPr>
              <a:lnSpc>
                <a:spcPct val="115000"/>
              </a:lnSpc>
              <a:buClr>
                <a:schemeClr val="dk1"/>
              </a:buClr>
              <a:buSzPts val="1100"/>
            </a:pPr>
            <a:r>
              <a:rPr lang="es-GT" sz="1500">
                <a:solidFill>
                  <a:srgbClr val="265F91"/>
                </a:solidFill>
                <a:latin typeface="Arial" panose="020B0604020202020204" pitchFamily="34" charset="0"/>
                <a:cs typeface="Arial" panose="020B0604020202020204" pitchFamily="34" charset="0"/>
              </a:rPr>
              <a:t>    Organismo: 0505 </a:t>
            </a:r>
            <a:r>
              <a:rPr lang="es-GT" sz="1500" err="1">
                <a:solidFill>
                  <a:srgbClr val="265F91"/>
                </a:solidFill>
                <a:latin typeface="Arial" panose="020B0604020202020204" pitchFamily="34" charset="0"/>
                <a:cs typeface="Arial" panose="020B0604020202020204" pitchFamily="34" charset="0"/>
              </a:rPr>
              <a:t>Kreditanstalt</a:t>
            </a:r>
            <a:r>
              <a:rPr lang="es-GT" sz="1500">
                <a:solidFill>
                  <a:srgbClr val="265F91"/>
                </a:solidFill>
                <a:latin typeface="Arial" panose="020B0604020202020204" pitchFamily="34" charset="0"/>
                <a:cs typeface="Arial" panose="020B0604020202020204" pitchFamily="34" charset="0"/>
              </a:rPr>
              <a:t> </a:t>
            </a:r>
            <a:r>
              <a:rPr lang="es-GT" sz="1500" err="1">
                <a:solidFill>
                  <a:srgbClr val="265F91"/>
                </a:solidFill>
                <a:latin typeface="Arial" panose="020B0604020202020204" pitchFamily="34" charset="0"/>
                <a:cs typeface="Arial" panose="020B0604020202020204" pitchFamily="34" charset="0"/>
              </a:rPr>
              <a:t>Fur</a:t>
            </a:r>
            <a:r>
              <a:rPr lang="es-GT" sz="1500">
                <a:solidFill>
                  <a:srgbClr val="265F91"/>
                </a:solidFill>
                <a:latin typeface="Arial" panose="020B0604020202020204" pitchFamily="34" charset="0"/>
                <a:cs typeface="Arial" panose="020B0604020202020204" pitchFamily="34" charset="0"/>
              </a:rPr>
              <a:t> </a:t>
            </a:r>
            <a:r>
              <a:rPr lang="es-GT" sz="1500" err="1">
                <a:solidFill>
                  <a:srgbClr val="265F91"/>
                </a:solidFill>
                <a:latin typeface="Arial" panose="020B0604020202020204" pitchFamily="34" charset="0"/>
                <a:cs typeface="Arial" panose="020B0604020202020204" pitchFamily="34" charset="0"/>
              </a:rPr>
              <a:t>Wiederaufbau</a:t>
            </a:r>
            <a:endParaRPr lang="es-GT" sz="1500">
              <a:solidFill>
                <a:srgbClr val="265F91"/>
              </a:solidFill>
              <a:latin typeface="Arial" panose="020B0604020202020204" pitchFamily="34" charset="0"/>
              <a:cs typeface="Arial" panose="020B0604020202020204" pitchFamily="34" charset="0"/>
            </a:endParaRPr>
          </a:p>
          <a:p>
            <a:pPr>
              <a:lnSpc>
                <a:spcPct val="115000"/>
              </a:lnSpc>
              <a:buClr>
                <a:schemeClr val="dk1"/>
              </a:buClr>
              <a:buSzPts val="1100"/>
            </a:pPr>
            <a:r>
              <a:rPr lang="es-GT" sz="1500">
                <a:solidFill>
                  <a:srgbClr val="265F91"/>
                </a:solidFill>
                <a:latin typeface="Arial" panose="020B0604020202020204" pitchFamily="34" charset="0"/>
                <a:cs typeface="Arial" panose="020B0604020202020204" pitchFamily="34" charset="0"/>
              </a:rPr>
              <a:t>    Correlativo: 0013 Proyecto de Educación Rural V </a:t>
            </a:r>
          </a:p>
          <a:p>
            <a:pPr>
              <a:lnSpc>
                <a:spcPct val="115000"/>
              </a:lnSpc>
              <a:buClr>
                <a:schemeClr val="dk1"/>
              </a:buClr>
              <a:buSzPts val="1100"/>
            </a:pPr>
            <a:r>
              <a:rPr lang="es-GT" sz="1500">
                <a:solidFill>
                  <a:srgbClr val="265F91"/>
                </a:solidFill>
                <a:latin typeface="Arial" panose="020B0604020202020204" pitchFamily="34" charset="0"/>
                <a:cs typeface="Arial" panose="020B0604020202020204" pitchFamily="34" charset="0"/>
              </a:rPr>
              <a:t>    “PROEDUC V”</a:t>
            </a:r>
          </a:p>
          <a:p>
            <a:pPr marL="0" lvl="0" indent="0" algn="l" rtl="0">
              <a:lnSpc>
                <a:spcPct val="115000"/>
              </a:lnSpc>
              <a:spcBef>
                <a:spcPts val="0"/>
              </a:spcBef>
              <a:spcAft>
                <a:spcPts val="0"/>
              </a:spcAft>
              <a:buClr>
                <a:schemeClr val="dk1"/>
              </a:buClr>
              <a:buSzPts val="1100"/>
              <a:buFont typeface="Arial"/>
              <a:buNone/>
            </a:pPr>
            <a:r>
              <a:rPr lang="es-GT" sz="800">
                <a:solidFill>
                  <a:srgbClr val="265F91"/>
                </a:solidFill>
                <a:latin typeface="Arial" panose="020B0604020202020204" pitchFamily="34" charset="0"/>
                <a:ea typeface="Montserrat SemiBold"/>
                <a:cs typeface="Arial" panose="020B0604020202020204" pitchFamily="34" charset="0"/>
                <a:sym typeface="Montserrat SemiBold"/>
              </a:rPr>
              <a:t>* Fuente: Sistema de Contabilidad Integrada SICOIN, al 31</a:t>
            </a:r>
            <a:r>
              <a:rPr lang="es-ES" sz="800">
                <a:solidFill>
                  <a:srgbClr val="265F91"/>
                </a:solidFill>
                <a:latin typeface="Arial" panose="020B0604020202020204" pitchFamily="34" charset="0"/>
                <a:ea typeface="Montserrat SemiBold"/>
                <a:cs typeface="Arial" panose="020B0604020202020204" pitchFamily="34" charset="0"/>
                <a:sym typeface="Montserrat SemiBold"/>
              </a:rPr>
              <a:t>/08/2023</a:t>
            </a:r>
            <a:endParaRPr sz="800">
              <a:solidFill>
                <a:srgbClr val="265F91"/>
              </a:solidFill>
              <a:latin typeface="Arial" panose="020B0604020202020204" pitchFamily="34" charset="0"/>
              <a:ea typeface="Montserrat SemiBold"/>
              <a:cs typeface="Arial" panose="020B0604020202020204" pitchFamily="34" charset="0"/>
              <a:sym typeface="Montserrat SemiBold"/>
            </a:endParaRPr>
          </a:p>
          <a:p>
            <a:pPr marL="0" lvl="0" indent="0" algn="l" rtl="0">
              <a:lnSpc>
                <a:spcPct val="115000"/>
              </a:lnSpc>
              <a:spcBef>
                <a:spcPts val="0"/>
              </a:spcBef>
              <a:spcAft>
                <a:spcPts val="0"/>
              </a:spcAft>
              <a:buClr>
                <a:schemeClr val="dk1"/>
              </a:buClr>
              <a:buSzPts val="1100"/>
              <a:buFont typeface="Arial"/>
              <a:buNone/>
            </a:pPr>
            <a:endParaRPr sz="1800">
              <a:solidFill>
                <a:schemeClr val="accent1">
                  <a:lumMod val="75000"/>
                </a:schemeClr>
              </a:solidFill>
              <a:latin typeface="Montserrat" pitchFamily="2" charset="77"/>
            </a:endParaRPr>
          </a:p>
          <a:p>
            <a:pPr marL="0" lvl="0" indent="0" algn="l" rtl="0">
              <a:lnSpc>
                <a:spcPct val="115000"/>
              </a:lnSpc>
              <a:spcBef>
                <a:spcPts val="0"/>
              </a:spcBef>
              <a:spcAft>
                <a:spcPts val="0"/>
              </a:spcAft>
              <a:buClr>
                <a:schemeClr val="dk1"/>
              </a:buClr>
              <a:buSzPts val="1100"/>
              <a:buFont typeface="Arial"/>
              <a:buNone/>
            </a:pPr>
            <a:r>
              <a:rPr lang="es-GT" sz="1500" b="1">
                <a:solidFill>
                  <a:schemeClr val="accent1">
                    <a:lumMod val="75000"/>
                  </a:schemeClr>
                </a:solidFill>
                <a:latin typeface="Arial" panose="020B0604020202020204" pitchFamily="34" charset="0"/>
                <a:cs typeface="Arial" panose="020B0604020202020204" pitchFamily="34" charset="0"/>
              </a:rPr>
              <a:t>Aspectos de planificación estatal</a:t>
            </a:r>
          </a:p>
          <a:p>
            <a:pPr>
              <a:lnSpc>
                <a:spcPct val="115000"/>
              </a:lnSpc>
              <a:buClr>
                <a:schemeClr val="dk1"/>
              </a:buClr>
              <a:buSzPts val="1100"/>
            </a:pPr>
            <a:r>
              <a:rPr lang="es-GT" sz="1500">
                <a:solidFill>
                  <a:schemeClr val="accent1">
                    <a:lumMod val="75000"/>
                  </a:schemeClr>
                </a:solidFill>
                <a:latin typeface="Arial"/>
                <a:cs typeface="Arial"/>
              </a:rPr>
              <a:t>a. Porcentaje de avance físico: 100%</a:t>
            </a:r>
          </a:p>
          <a:p>
            <a:pPr>
              <a:lnSpc>
                <a:spcPct val="115000"/>
              </a:lnSpc>
              <a:buClr>
                <a:schemeClr val="dk1"/>
              </a:buClr>
              <a:buSzPts val="1100"/>
            </a:pPr>
            <a:r>
              <a:rPr lang="es-GT" sz="1500">
                <a:solidFill>
                  <a:schemeClr val="accent1">
                    <a:lumMod val="75000"/>
                  </a:schemeClr>
                </a:solidFill>
                <a:latin typeface="Arial" panose="020B0604020202020204" pitchFamily="34" charset="0"/>
                <a:cs typeface="Arial" panose="020B0604020202020204" pitchFamily="34" charset="0"/>
              </a:rPr>
              <a:t>b. Población beneficiada: 630</a:t>
            </a:r>
            <a:endParaRPr sz="1500">
              <a:solidFill>
                <a:schemeClr val="accent1">
                  <a:lumMod val="75000"/>
                </a:schemeClr>
              </a:solidFill>
              <a:latin typeface="Arial" panose="020B0604020202020204" pitchFamily="34" charset="0"/>
              <a:cs typeface="Arial" panose="020B0604020202020204" pitchFamily="34" charset="0"/>
            </a:endParaRPr>
          </a:p>
          <a:p>
            <a:pPr>
              <a:lnSpc>
                <a:spcPct val="115000"/>
              </a:lnSpc>
              <a:buClr>
                <a:schemeClr val="dk1"/>
              </a:buClr>
              <a:buSzPts val="1100"/>
            </a:pPr>
            <a:r>
              <a:rPr lang="es-GT" sz="1500">
                <a:solidFill>
                  <a:schemeClr val="accent1">
                    <a:lumMod val="75000"/>
                  </a:schemeClr>
                </a:solidFill>
                <a:latin typeface="Arial" panose="020B0604020202020204" pitchFamily="34" charset="0"/>
                <a:cs typeface="Arial" panose="020B0604020202020204" pitchFamily="34" charset="0"/>
              </a:rPr>
              <a:t>c. Ubicación geográfica: Jacaltenango, Huehuetenango</a:t>
            </a:r>
          </a:p>
          <a:p>
            <a:pPr>
              <a:lnSpc>
                <a:spcPct val="115000"/>
              </a:lnSpc>
              <a:buClr>
                <a:schemeClr val="dk1"/>
              </a:buClr>
              <a:buSzPts val="1100"/>
            </a:pPr>
            <a:r>
              <a:rPr lang="es-GT" sz="1500">
                <a:solidFill>
                  <a:schemeClr val="accent1">
                    <a:lumMod val="75000"/>
                  </a:schemeClr>
                </a:solidFill>
                <a:latin typeface="Arial" panose="020B0604020202020204" pitchFamily="34" charset="0"/>
                <a:cs typeface="Arial" panose="020B0604020202020204" pitchFamily="34" charset="0"/>
              </a:rPr>
              <a:t>d. Plazo de construcción: 468 días calendario</a:t>
            </a:r>
          </a:p>
          <a:p>
            <a:pPr>
              <a:lnSpc>
                <a:spcPct val="115000"/>
              </a:lnSpc>
              <a:buClr>
                <a:schemeClr val="dk1"/>
              </a:buClr>
              <a:buSzPts val="1100"/>
            </a:pPr>
            <a:r>
              <a:rPr lang="es-GT" sz="900">
                <a:solidFill>
                  <a:schemeClr val="accent1">
                    <a:lumMod val="75000"/>
                  </a:schemeClr>
                </a:solidFill>
                <a:latin typeface="Arial"/>
                <a:ea typeface="Montserrat SemiBold"/>
                <a:cs typeface="Arial"/>
                <a:sym typeface="Montserrat SemiBold"/>
              </a:rPr>
              <a:t>* </a:t>
            </a:r>
            <a:r>
              <a:rPr lang="es-GT" sz="800">
                <a:solidFill>
                  <a:schemeClr val="accent1">
                    <a:lumMod val="75000"/>
                  </a:schemeClr>
                </a:solidFill>
                <a:latin typeface="Arial"/>
                <a:ea typeface="Montserrat SemiBold"/>
                <a:cs typeface="Arial"/>
                <a:sym typeface="Montserrat SemiBold"/>
              </a:rPr>
              <a:t>Fuente:  Dirección de Planificación Educativa -DIPLAN-, al 31 de agosto de 2023.</a:t>
            </a:r>
            <a:endParaRPr sz="800">
              <a:solidFill>
                <a:schemeClr val="accent1">
                  <a:lumMod val="75000"/>
                </a:schemeClr>
              </a:solidFill>
              <a:latin typeface="Arial"/>
              <a:ea typeface="Montserrat SemiBold"/>
              <a:cs typeface="Arial"/>
              <a:sym typeface="Montserrat SemiBold"/>
            </a:endParaRPr>
          </a:p>
          <a:p>
            <a:pPr>
              <a:lnSpc>
                <a:spcPct val="115000"/>
              </a:lnSpc>
              <a:buClr>
                <a:prstClr val="black"/>
              </a:buClr>
              <a:buSzPts val="1100"/>
            </a:pPr>
            <a:endParaRPr sz="700">
              <a:solidFill>
                <a:srgbClr val="1F4E79"/>
              </a:solidFill>
              <a:latin typeface="Montserrat Medium"/>
            </a:endParaRPr>
          </a:p>
          <a:p>
            <a:endParaRPr lang="en-US" sz="1700" b="1">
              <a:solidFill>
                <a:srgbClr val="1F4E79"/>
              </a:solidFill>
            </a:endParaRPr>
          </a:p>
        </p:txBody>
      </p:sp>
      <p:sp>
        <p:nvSpPr>
          <p:cNvPr id="5" name="Google Shape;346;gf0d19952ec_6_387">
            <a:extLst>
              <a:ext uri="{FF2B5EF4-FFF2-40B4-BE49-F238E27FC236}">
                <a16:creationId xmlns:a16="http://schemas.microsoft.com/office/drawing/2014/main" id="{F1897AAC-CB49-4E70-8A88-6615DF4A5D01}"/>
              </a:ext>
            </a:extLst>
          </p:cNvPr>
          <p:cNvSpPr/>
          <p:nvPr/>
        </p:nvSpPr>
        <p:spPr>
          <a:xfrm>
            <a:off x="593029" y="290931"/>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 name="Google Shape;347;gf0d19952ec_6_387">
            <a:extLst>
              <a:ext uri="{FF2B5EF4-FFF2-40B4-BE49-F238E27FC236}">
                <a16:creationId xmlns:a16="http://schemas.microsoft.com/office/drawing/2014/main" id="{39FFC4B0-5DF0-428D-9B81-95D7415FE245}"/>
              </a:ext>
            </a:extLst>
          </p:cNvPr>
          <p:cNvSpPr/>
          <p:nvPr/>
        </p:nvSpPr>
        <p:spPr>
          <a:xfrm>
            <a:off x="1038763" y="290929"/>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TextBox 8">
            <a:extLst>
              <a:ext uri="{FF2B5EF4-FFF2-40B4-BE49-F238E27FC236}">
                <a16:creationId xmlns:a16="http://schemas.microsoft.com/office/drawing/2014/main" id="{DEC82CD9-11C6-4B31-8393-8A74C9C39A2E}"/>
              </a:ext>
            </a:extLst>
          </p:cNvPr>
          <p:cNvSpPr txBox="1"/>
          <p:nvPr/>
        </p:nvSpPr>
        <p:spPr>
          <a:xfrm>
            <a:off x="8425024" y="5541823"/>
            <a:ext cx="340196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600">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NOG </a:t>
            </a:r>
            <a:r>
              <a:rPr lang="en-US" sz="1600" err="1">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Guatecompras</a:t>
            </a:r>
            <a:r>
              <a:rPr lang="en-US" sz="1600">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 </a:t>
            </a:r>
            <a:r>
              <a:rPr lang="en-US" sz="1600" u="sng">
                <a:solidFill>
                  <a:srgbClr val="265F91"/>
                </a:solidFill>
                <a:effectLst>
                  <a:outerShdw blurRad="38100" dist="38100" dir="2700000" algn="tl">
                    <a:srgbClr val="000000">
                      <a:alpha val="43137"/>
                    </a:srgbClr>
                  </a:outerShdw>
                </a:effectLst>
                <a:latin typeface="Arial" panose="020B0604020202020204" pitchFamily="34" charset="0"/>
                <a:ea typeface="+mn-lt"/>
                <a:cs typeface="Arial" panose="020B0604020202020204" pitchFamily="34" charset="0"/>
              </a:rPr>
              <a:t>14126478</a:t>
            </a:r>
            <a:endParaRPr lang="en-US" sz="1600">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endParaRPr>
          </a:p>
          <a:p>
            <a:pPr rtl="0"/>
            <a:r>
              <a:rPr lang="en-US" sz="1600" err="1">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Número</a:t>
            </a:r>
            <a:r>
              <a:rPr lang="en-US" sz="1600">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 SNIP: </a:t>
            </a:r>
            <a:r>
              <a:rPr lang="en-US" sz="1600" u="sng">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225122</a:t>
            </a:r>
            <a:r>
              <a:rPr lang="en-US">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a:t>
            </a:r>
          </a:p>
          <a:p>
            <a:pPr rtl="0"/>
            <a:r>
              <a:rPr lang="en-US">
                <a:solidFill>
                  <a:srgbClr val="000000"/>
                </a:solidFill>
                <a:latin typeface="Montserrat Medium"/>
                <a:ea typeface="Segoe UI"/>
                <a:cs typeface="Segoe UI"/>
              </a:rPr>
              <a:t>​</a:t>
            </a:r>
            <a:endParaRPr lang="en-US">
              <a:solidFill>
                <a:srgbClr val="000000"/>
              </a:solidFill>
            </a:endParaRPr>
          </a:p>
        </p:txBody>
      </p:sp>
      <p:sp>
        <p:nvSpPr>
          <p:cNvPr id="11" name="Google Shape;106;p4">
            <a:extLst>
              <a:ext uri="{FF2B5EF4-FFF2-40B4-BE49-F238E27FC236}">
                <a16:creationId xmlns:a16="http://schemas.microsoft.com/office/drawing/2014/main" id="{E825EBDF-CEA7-A39C-0732-05A903072EDF}"/>
              </a:ext>
            </a:extLst>
          </p:cNvPr>
          <p:cNvSpPr txBox="1"/>
          <p:nvPr/>
        </p:nvSpPr>
        <p:spPr>
          <a:xfrm>
            <a:off x="1715974" y="362410"/>
            <a:ext cx="5064099"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pic>
        <p:nvPicPr>
          <p:cNvPr id="3" name="Picture 2" descr="A building with a bike rack&#10;&#10;Description automatically generated">
            <a:extLst>
              <a:ext uri="{FF2B5EF4-FFF2-40B4-BE49-F238E27FC236}">
                <a16:creationId xmlns:a16="http://schemas.microsoft.com/office/drawing/2014/main" id="{E80EA0F5-F1FF-65C6-CC09-7752FCA07C7B}"/>
              </a:ext>
            </a:extLst>
          </p:cNvPr>
          <p:cNvPicPr>
            <a:picLocks noChangeAspect="1"/>
          </p:cNvPicPr>
          <p:nvPr/>
        </p:nvPicPr>
        <p:blipFill>
          <a:blip r:embed="rId3"/>
          <a:stretch>
            <a:fillRect/>
          </a:stretch>
        </p:blipFill>
        <p:spPr>
          <a:xfrm>
            <a:off x="6099958" y="1685123"/>
            <a:ext cx="2337460" cy="1736145"/>
          </a:xfrm>
          <a:prstGeom prst="rect">
            <a:avLst/>
          </a:prstGeom>
        </p:spPr>
      </p:pic>
      <p:pic>
        <p:nvPicPr>
          <p:cNvPr id="12" name="Picture 11" descr="A building with a green roof&#10;&#10;Description automatically generated">
            <a:extLst>
              <a:ext uri="{FF2B5EF4-FFF2-40B4-BE49-F238E27FC236}">
                <a16:creationId xmlns:a16="http://schemas.microsoft.com/office/drawing/2014/main" id="{EDA4FF19-5414-4C82-43E8-2C62E81DBB1F}"/>
              </a:ext>
            </a:extLst>
          </p:cNvPr>
          <p:cNvPicPr>
            <a:picLocks noChangeAspect="1"/>
          </p:cNvPicPr>
          <p:nvPr/>
        </p:nvPicPr>
        <p:blipFill>
          <a:blip r:embed="rId4"/>
          <a:stretch>
            <a:fillRect/>
          </a:stretch>
        </p:blipFill>
        <p:spPr>
          <a:xfrm>
            <a:off x="8969829" y="1717468"/>
            <a:ext cx="2297875" cy="1730829"/>
          </a:xfrm>
          <a:prstGeom prst="rect">
            <a:avLst/>
          </a:prstGeom>
        </p:spPr>
      </p:pic>
      <p:pic>
        <p:nvPicPr>
          <p:cNvPr id="13" name="Picture 12" descr="A walkway between buildings with plants and trees&#10;&#10;Description automatically generated">
            <a:extLst>
              <a:ext uri="{FF2B5EF4-FFF2-40B4-BE49-F238E27FC236}">
                <a16:creationId xmlns:a16="http://schemas.microsoft.com/office/drawing/2014/main" id="{9D9ED724-3665-6E90-10BD-6D77A79A8F49}"/>
              </a:ext>
            </a:extLst>
          </p:cNvPr>
          <p:cNvPicPr>
            <a:picLocks noChangeAspect="1"/>
          </p:cNvPicPr>
          <p:nvPr/>
        </p:nvPicPr>
        <p:blipFill>
          <a:blip r:embed="rId5"/>
          <a:stretch>
            <a:fillRect/>
          </a:stretch>
        </p:blipFill>
        <p:spPr>
          <a:xfrm>
            <a:off x="7376556" y="3488871"/>
            <a:ext cx="2743200" cy="2057400"/>
          </a:xfrm>
          <a:prstGeom prst="rect">
            <a:avLst/>
          </a:prstGeom>
        </p:spPr>
      </p:pic>
    </p:spTree>
    <p:extLst>
      <p:ext uri="{BB962C8B-B14F-4D97-AF65-F5344CB8AC3E}">
        <p14:creationId xmlns:p14="http://schemas.microsoft.com/office/powerpoint/2010/main" val="88326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6;gf0d19952ec_6_387">
            <a:extLst>
              <a:ext uri="{FF2B5EF4-FFF2-40B4-BE49-F238E27FC236}">
                <a16:creationId xmlns:a16="http://schemas.microsoft.com/office/drawing/2014/main" id="{F733F0B9-105E-4AD6-A483-DD1A76468F3B}"/>
              </a:ext>
            </a:extLst>
          </p:cNvPr>
          <p:cNvSpPr/>
          <p:nvPr/>
        </p:nvSpPr>
        <p:spPr>
          <a:xfrm>
            <a:off x="557169" y="147499"/>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 name="Google Shape;347;gf0d19952ec_6_387">
            <a:extLst>
              <a:ext uri="{FF2B5EF4-FFF2-40B4-BE49-F238E27FC236}">
                <a16:creationId xmlns:a16="http://schemas.microsoft.com/office/drawing/2014/main" id="{49C2A7D7-0B54-46B9-8088-DAED7DFE281C}"/>
              </a:ext>
            </a:extLst>
          </p:cNvPr>
          <p:cNvSpPr/>
          <p:nvPr/>
        </p:nvSpPr>
        <p:spPr>
          <a:xfrm>
            <a:off x="1002903" y="147497"/>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 name="Google Shape;345;gf0d19952ec_6_387">
            <a:extLst>
              <a:ext uri="{FF2B5EF4-FFF2-40B4-BE49-F238E27FC236}">
                <a16:creationId xmlns:a16="http://schemas.microsoft.com/office/drawing/2014/main" id="{E5125730-DB97-4E67-BB04-317B0D501528}"/>
              </a:ext>
            </a:extLst>
          </p:cNvPr>
          <p:cNvSpPr txBox="1"/>
          <p:nvPr/>
        </p:nvSpPr>
        <p:spPr>
          <a:xfrm>
            <a:off x="1002903" y="797319"/>
            <a:ext cx="10839022" cy="5367593"/>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prstClr val="black"/>
              </a:solidFill>
              <a:effectLst/>
              <a:uLnTx/>
              <a:uFillTx/>
              <a:latin typeface="Arial"/>
              <a:cs typeface="Arial"/>
              <a:sym typeface="Arial"/>
            </a:endParaRPr>
          </a:p>
          <a:p>
            <a:pPr algn="just">
              <a:buClr>
                <a:srgbClr val="000000"/>
              </a:buClr>
              <a:defRPr/>
            </a:pPr>
            <a:r>
              <a:rPr lang="es-GT" sz="1600" b="1" kern="0">
                <a:solidFill>
                  <a:srgbClr val="265F91"/>
                </a:solidFill>
                <a:latin typeface="Arial" panose="020B0604020202020204" pitchFamily="34" charset="0"/>
                <a:cs typeface="Arial" panose="020B0604020202020204" pitchFamily="34" charset="0"/>
                <a:sym typeface="Montserrat Medium"/>
              </a:rPr>
              <a:t>Construcción</a:t>
            </a:r>
            <a:r>
              <a:rPr kumimoji="0" lang="es-GT" sz="1600" b="1"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Montserrat Medium"/>
              </a:rPr>
              <a:t> del Instituto Nacional de Educación Diversificada</a:t>
            </a:r>
            <a:r>
              <a:rPr lang="es-GT" sz="1600" b="1" kern="0">
                <a:solidFill>
                  <a:srgbClr val="265F91"/>
                </a:solidFill>
                <a:latin typeface="Arial" panose="020B0604020202020204" pitchFamily="34" charset="0"/>
                <a:cs typeface="Arial" panose="020B0604020202020204" pitchFamily="34" charset="0"/>
                <a:sym typeface="Montserrat Medium"/>
              </a:rPr>
              <a:t>,</a:t>
            </a:r>
            <a:r>
              <a:rPr kumimoji="0" lang="es-GT" sz="1600" b="1"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Montserrat Medium"/>
              </a:rPr>
              <a:t> San Pedro Pinula, Jalapa. </a:t>
            </a:r>
            <a:endParaRPr kumimoji="0" lang="es-GT" sz="1600" b="1"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14999"/>
              </a:lnSpc>
              <a:spcBef>
                <a:spcPts val="0"/>
              </a:spcBef>
              <a:spcAft>
                <a:spcPts val="0"/>
              </a:spcAft>
              <a:buClr>
                <a:srgbClr val="000000"/>
              </a:buClr>
              <a:buSzTx/>
              <a:buFont typeface="Arial"/>
              <a:buNone/>
              <a:tabLst/>
              <a:defRPr/>
            </a:pPr>
            <a:endParaRPr kumimoji="0" lang="es-GT" sz="1500" b="0" i="0" u="none" strike="noStrike" kern="0" cap="none" spc="0" normalizeH="0" baseline="0" noProof="0">
              <a:ln>
                <a:noFill/>
              </a:ln>
              <a:solidFill>
                <a:srgbClr val="265F91"/>
              </a:solidFill>
              <a:effectLst/>
              <a:uLnTx/>
              <a:uFillTx/>
              <a:latin typeface="Arial" panose="020B0604020202020204" pitchFamily="34" charset="0"/>
              <a:ea typeface="Montserrat Medium"/>
              <a:cs typeface="Arial" panose="020B0604020202020204" pitchFamily="34" charset="0"/>
              <a:sym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1"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Aspectos presupuestarios</a:t>
            </a:r>
            <a:endParaRPr kumimoji="0" sz="1500" b="1"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a:ln>
                  <a:noFill/>
                </a:ln>
                <a:solidFill>
                  <a:srgbClr val="265F91"/>
                </a:solidFill>
                <a:effectLst/>
                <a:uLnTx/>
                <a:uFillTx/>
                <a:latin typeface="Arial"/>
                <a:cs typeface="Arial"/>
                <a:sym typeface="Arial"/>
              </a:rPr>
              <a:t>a. Presupuesto vigente: Q.</a:t>
            </a:r>
            <a:r>
              <a:rPr lang="es-GT" sz="1500" kern="0">
                <a:solidFill>
                  <a:srgbClr val="265F91"/>
                </a:solidFill>
                <a:latin typeface="Arial"/>
                <a:ea typeface="+mn-lt"/>
                <a:cs typeface="Arial"/>
                <a:sym typeface="Arial"/>
              </a:rPr>
              <a:t>17,100,513.00</a:t>
            </a:r>
            <a:endParaRPr lang="es-GT" sz="1500" kern="0">
              <a:solidFill>
                <a:srgbClr val="265F9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a:ln>
                  <a:noFill/>
                </a:ln>
                <a:solidFill>
                  <a:srgbClr val="265F91"/>
                </a:solidFill>
                <a:effectLst/>
                <a:uLnTx/>
                <a:uFillTx/>
                <a:latin typeface="Arial"/>
                <a:cs typeface="Arial"/>
                <a:sym typeface="Arial"/>
              </a:rPr>
              <a:t>b. Presupuesto ejecutado: Q.</a:t>
            </a:r>
            <a:r>
              <a:rPr lang="es-GT" sz="1500" kern="0">
                <a:solidFill>
                  <a:srgbClr val="265F91"/>
                </a:solidFill>
                <a:latin typeface="Arial"/>
                <a:cs typeface="Arial"/>
                <a:sym typeface="Arial"/>
              </a:rPr>
              <a:t> 15,679,776.87</a:t>
            </a:r>
            <a:endParaRPr lang="es-GT" sz="1500" kern="0">
              <a:solidFill>
                <a:srgbClr val="265F9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c. Fuente de financiamiento: 52 "Préstamos Externos”</a:t>
            </a:r>
            <a:endParaRPr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Organismo: 0505 </a:t>
            </a:r>
            <a:r>
              <a:rPr kumimoji="0" lang="es-GT" sz="1500" b="0" i="0" u="none" strike="noStrike" kern="0" cap="none" spc="0" normalizeH="0" baseline="0" noProof="0" err="1">
                <a:ln>
                  <a:noFill/>
                </a:ln>
                <a:solidFill>
                  <a:srgbClr val="265F91"/>
                </a:solidFill>
                <a:effectLst/>
                <a:uLnTx/>
                <a:uFillTx/>
                <a:latin typeface="Arial" panose="020B0604020202020204" pitchFamily="34" charset="0"/>
                <a:cs typeface="Arial" panose="020B0604020202020204" pitchFamily="34" charset="0"/>
                <a:sym typeface="Arial"/>
              </a:rPr>
              <a:t>Kreditanstalt</a:t>
            </a: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 </a:t>
            </a:r>
            <a:r>
              <a:rPr kumimoji="0" lang="es-GT" sz="1500" b="0" i="0" u="none" strike="noStrike" kern="0" cap="none" spc="0" normalizeH="0" baseline="0" noProof="0" err="1">
                <a:ln>
                  <a:noFill/>
                </a:ln>
                <a:solidFill>
                  <a:srgbClr val="265F91"/>
                </a:solidFill>
                <a:effectLst/>
                <a:uLnTx/>
                <a:uFillTx/>
                <a:latin typeface="Arial" panose="020B0604020202020204" pitchFamily="34" charset="0"/>
                <a:cs typeface="Arial" panose="020B0604020202020204" pitchFamily="34" charset="0"/>
                <a:sym typeface="Arial"/>
              </a:rPr>
              <a:t>Fur</a:t>
            </a: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 </a:t>
            </a:r>
            <a:r>
              <a:rPr kumimoji="0" lang="es-GT" sz="1500" b="0" i="0" u="none" strike="noStrike" kern="0" cap="none" spc="0" normalizeH="0" baseline="0" noProof="0" err="1">
                <a:ln>
                  <a:noFill/>
                </a:ln>
                <a:solidFill>
                  <a:srgbClr val="265F91"/>
                </a:solidFill>
                <a:effectLst/>
                <a:uLnTx/>
                <a:uFillTx/>
                <a:latin typeface="Arial" panose="020B0604020202020204" pitchFamily="34" charset="0"/>
                <a:cs typeface="Arial" panose="020B0604020202020204" pitchFamily="34" charset="0"/>
                <a:sym typeface="Arial"/>
              </a:rPr>
              <a:t>Wiederaufbau</a:t>
            </a:r>
            <a:endPar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endParaRPr>
          </a:p>
          <a:p>
            <a:pPr>
              <a:lnSpc>
                <a:spcPct val="115000"/>
              </a:lnSpc>
              <a:buClr>
                <a:prstClr val="black"/>
              </a:buClr>
              <a:buSzPts val="1100"/>
              <a:defRPr/>
            </a:pP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Correlativo: 0013 Proyecto de Educación Rural V</a:t>
            </a:r>
            <a:r>
              <a:rPr lang="es-GT" sz="1500" kern="0">
                <a:solidFill>
                  <a:srgbClr val="265F91"/>
                </a:solidFill>
                <a:latin typeface="Arial" panose="020B0604020202020204" pitchFamily="34" charset="0"/>
                <a:cs typeface="Arial" panose="020B0604020202020204" pitchFamily="34" charset="0"/>
                <a:sym typeface="Arial"/>
              </a:rPr>
              <a:t> </a:t>
            </a:r>
            <a:endParaRPr lang="es-GT" sz="1500" kern="0">
              <a:solidFill>
                <a:srgbClr val="265F9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“PROEDUC V”</a:t>
            </a:r>
            <a:endParaRPr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800" b="0" i="0" u="none" strike="noStrike" kern="0" cap="none" spc="0" normalizeH="0" baseline="0" noProof="0">
                <a:ln>
                  <a:noFill/>
                </a:ln>
                <a:solidFill>
                  <a:srgbClr val="265F91"/>
                </a:solidFill>
                <a:effectLst/>
                <a:uLnTx/>
                <a:uFillTx/>
                <a:latin typeface="Arial"/>
                <a:ea typeface="Montserrat SemiBold"/>
                <a:cs typeface="Arial"/>
                <a:sym typeface="Montserrat SemiBold"/>
              </a:rPr>
              <a:t>* Fuente: Sistema de Contabilidad Integrada SICOIN, al </a:t>
            </a:r>
            <a:r>
              <a:rPr lang="es-ES" sz="800" kern="0">
                <a:solidFill>
                  <a:srgbClr val="265F91"/>
                </a:solidFill>
                <a:latin typeface="Arial"/>
                <a:ea typeface="Montserrat SemiBold"/>
                <a:cs typeface="Arial"/>
                <a:sym typeface="Montserrat SemiBold"/>
              </a:rPr>
              <a:t>31/08/2023</a:t>
            </a:r>
            <a:endParaRPr kumimoji="0" sz="800" b="0" i="0" u="none" strike="noStrike" kern="0" cap="none" spc="0" normalizeH="0" baseline="0" noProof="0">
              <a:ln>
                <a:noFill/>
              </a:ln>
              <a:solidFill>
                <a:srgbClr val="265F91"/>
              </a:solidFill>
              <a:effectLst/>
              <a:uLnTx/>
              <a:uFillTx/>
              <a:latin typeface="Arial" panose="020B0604020202020204" pitchFamily="34" charset="0"/>
              <a:ea typeface="Montserrat SemiBold"/>
              <a:cs typeface="Arial" panose="020B0604020202020204" pitchFamily="34" charset="0"/>
              <a:sym typeface="Montserrat SemiBold"/>
            </a:endParaRPr>
          </a:p>
          <a:p>
            <a:pPr marL="0" marR="0" lvl="0" indent="0" algn="l" defTabSz="914400" rtl="0" eaLnBrk="1" fontAlgn="auto" latinLnBrk="0" hangingPunct="1">
              <a:lnSpc>
                <a:spcPct val="114999"/>
              </a:lnSpc>
              <a:spcBef>
                <a:spcPts val="0"/>
              </a:spcBef>
              <a:spcAft>
                <a:spcPts val="0"/>
              </a:spcAft>
              <a:buClr>
                <a:srgbClr val="000000"/>
              </a:buClr>
              <a:buSzPts val="1100"/>
              <a:buFont typeface="Arial"/>
              <a:buNone/>
              <a:tabLst/>
              <a:defRPr/>
            </a:pPr>
            <a:endParaRPr lang="es-GT" sz="1800" b="0" i="0" u="none" strike="noStrike" kern="0" cap="none" spc="0" normalizeH="0" baseline="0" noProof="0">
              <a:ln>
                <a:noFill/>
              </a:ln>
              <a:effectLst/>
              <a:uLnTx/>
              <a:uFillTx/>
              <a:latin typeface="Montserrat"/>
              <a:cs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1"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Aspectos de planificación estatal</a:t>
            </a:r>
            <a:endParaRPr lang="es-GT" sz="1500" b="1"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a:ln>
                  <a:noFill/>
                </a:ln>
                <a:solidFill>
                  <a:srgbClr val="265F91"/>
                </a:solidFill>
                <a:effectLst/>
                <a:uLnTx/>
                <a:uFillTx/>
                <a:latin typeface="Arial"/>
                <a:cs typeface="Arial"/>
                <a:sym typeface="Arial"/>
              </a:rPr>
              <a:t>a. Porcentaje de avance físico: </a:t>
            </a:r>
            <a:r>
              <a:rPr lang="es-GT" sz="1500" kern="0">
                <a:solidFill>
                  <a:srgbClr val="265F91"/>
                </a:solidFill>
                <a:latin typeface="Arial"/>
                <a:cs typeface="Arial"/>
                <a:sym typeface="Arial"/>
              </a:rPr>
              <a:t>100%</a:t>
            </a:r>
            <a:endParaRPr lang="es-GT" sz="1500" b="0" i="0" u="none" strike="noStrike" kern="0" cap="none" spc="0" normalizeH="0" baseline="0" noProof="0">
              <a:ln>
                <a:noFill/>
              </a:ln>
              <a:solidFill>
                <a:srgbClr val="265F91"/>
              </a:solidFill>
              <a:effectLst/>
              <a:uLnTx/>
              <a:uFillTx/>
              <a:latin typeface="Arial"/>
              <a:cs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b. Población beneficiada: 630</a:t>
            </a:r>
            <a:endParaRPr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endParaRPr>
          </a:p>
          <a:p>
            <a:pPr>
              <a:lnSpc>
                <a:spcPct val="115000"/>
              </a:lnSpc>
              <a:buClr>
                <a:prstClr val="black"/>
              </a:buClr>
              <a:buSzPts val="1100"/>
              <a:defRPr/>
            </a:pP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c. Ubicación geográfica: Aldea El </a:t>
            </a:r>
            <a:r>
              <a:rPr kumimoji="0" lang="es-GT" sz="1500" b="0" i="0" u="none" strike="noStrike" kern="0" cap="none" spc="0" normalizeH="0" baseline="0" noProof="0" err="1">
                <a:ln>
                  <a:noFill/>
                </a:ln>
                <a:solidFill>
                  <a:srgbClr val="265F91"/>
                </a:solidFill>
                <a:effectLst/>
                <a:uLnTx/>
                <a:uFillTx/>
                <a:latin typeface="Arial" panose="020B0604020202020204" pitchFamily="34" charset="0"/>
                <a:cs typeface="Arial" panose="020B0604020202020204" pitchFamily="34" charset="0"/>
                <a:sym typeface="Arial"/>
              </a:rPr>
              <a:t>Pinalito</a:t>
            </a: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a:t>
            </a:r>
          </a:p>
          <a:p>
            <a:pPr>
              <a:lnSpc>
                <a:spcPct val="115000"/>
              </a:lnSpc>
              <a:buClr>
                <a:prstClr val="black"/>
              </a:buClr>
              <a:buSzPts val="1100"/>
              <a:defRPr/>
            </a:pP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 municipio de San Pedro Pinula,</a:t>
            </a:r>
            <a:r>
              <a:rPr lang="es-GT" sz="1500" kern="0">
                <a:solidFill>
                  <a:srgbClr val="265F91"/>
                </a:solidFill>
                <a:latin typeface="Arial" panose="020B0604020202020204" pitchFamily="34" charset="0"/>
                <a:cs typeface="Arial" panose="020B0604020202020204" pitchFamily="34" charset="0"/>
                <a:sym typeface="Arial"/>
              </a:rPr>
              <a:t> </a:t>
            </a:r>
            <a:r>
              <a:rPr kumimoji="0"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sym typeface="Arial"/>
              </a:rPr>
              <a:t>Departamento de Jalapa.</a:t>
            </a:r>
            <a:endParaRPr lang="es-GT" sz="1500" b="0" i="0" u="none" strike="noStrike" kern="0" cap="none" spc="0" normalizeH="0" baseline="0" noProof="0">
              <a:ln>
                <a:noFill/>
              </a:ln>
              <a:solidFill>
                <a:srgbClr val="265F91"/>
              </a:solidFill>
              <a:effectLst/>
              <a:uLnTx/>
              <a:uFillTx/>
              <a:latin typeface="Arial" panose="020B0604020202020204" pitchFamily="34" charset="0"/>
              <a:cs typeface="Arial" panose="020B0604020202020204" pitchFamily="34" charset="0"/>
            </a:endParaRPr>
          </a:p>
          <a:p>
            <a:pPr>
              <a:lnSpc>
                <a:spcPct val="115000"/>
              </a:lnSpc>
              <a:buClr>
                <a:prstClr val="black"/>
              </a:buClr>
              <a:buSzPts val="1100"/>
              <a:defRPr/>
            </a:pPr>
            <a:r>
              <a:rPr kumimoji="0" lang="es-GT" sz="1500" b="0" i="0" u="none" strike="noStrike" kern="0" cap="none" spc="0" normalizeH="0" baseline="0" noProof="0">
                <a:ln>
                  <a:noFill/>
                </a:ln>
                <a:solidFill>
                  <a:srgbClr val="265F91"/>
                </a:solidFill>
                <a:effectLst/>
                <a:uLnTx/>
                <a:uFillTx/>
                <a:latin typeface="Arial"/>
                <a:cs typeface="Arial"/>
                <a:sym typeface="Arial"/>
              </a:rPr>
              <a:t>d. Plazo de construcción: </a:t>
            </a:r>
            <a:r>
              <a:rPr lang="es-GT" sz="1500" kern="0">
                <a:solidFill>
                  <a:srgbClr val="265F91"/>
                </a:solidFill>
                <a:latin typeface="Arial"/>
                <a:cs typeface="Arial"/>
                <a:sym typeface="Arial"/>
              </a:rPr>
              <a:t>450 </a:t>
            </a:r>
            <a:r>
              <a:rPr kumimoji="0" lang="es-GT" sz="1500" b="0" i="0" u="none" strike="noStrike" kern="0" cap="none" spc="0" normalizeH="0" baseline="0" noProof="0">
                <a:ln>
                  <a:noFill/>
                </a:ln>
                <a:solidFill>
                  <a:srgbClr val="265F91"/>
                </a:solidFill>
                <a:effectLst/>
                <a:uLnTx/>
                <a:uFillTx/>
                <a:latin typeface="Arial"/>
                <a:cs typeface="Arial"/>
                <a:sym typeface="Arial"/>
              </a:rPr>
              <a:t>días calendario</a:t>
            </a:r>
            <a:endParaRPr lang="es-GT" sz="1500" kern="0">
              <a:solidFill>
                <a:schemeClr val="accent1">
                  <a:lumMod val="75000"/>
                </a:schemeClr>
              </a:solidFill>
              <a:latin typeface="Arial"/>
              <a:ea typeface="+mn-lt"/>
              <a:cs typeface="Arial"/>
            </a:endParaRPr>
          </a:p>
          <a:p>
            <a:pPr>
              <a:lnSpc>
                <a:spcPct val="114999"/>
              </a:lnSpc>
              <a:defRPr/>
            </a:pPr>
            <a:r>
              <a:rPr kumimoji="0" lang="es-GT" sz="900" b="0" i="0" u="none" strike="noStrike" kern="0" cap="none" spc="0" normalizeH="0" baseline="0" noProof="0">
                <a:ln>
                  <a:noFill/>
                </a:ln>
                <a:solidFill>
                  <a:schemeClr val="accent1">
                    <a:lumMod val="75000"/>
                  </a:schemeClr>
                </a:solidFill>
                <a:effectLst/>
                <a:uLnTx/>
                <a:uFillTx/>
                <a:latin typeface="Arial"/>
                <a:ea typeface="+mn-lt"/>
                <a:cs typeface="Arial"/>
                <a:sym typeface="Montserrat SemiBold"/>
              </a:rPr>
              <a:t>*</a:t>
            </a:r>
            <a:r>
              <a:rPr lang="es-GT" sz="900" kern="0">
                <a:solidFill>
                  <a:schemeClr val="accent1">
                    <a:lumMod val="75000"/>
                  </a:schemeClr>
                </a:solidFill>
                <a:latin typeface="Arial"/>
                <a:ea typeface="+mn-lt"/>
                <a:cs typeface="Arial"/>
                <a:sym typeface="Montserrat SemiBold"/>
              </a:rPr>
              <a:t> </a:t>
            </a:r>
            <a:r>
              <a:rPr kumimoji="0" lang="es-GT" sz="800" b="0" i="0" u="none" strike="noStrike" kern="0" cap="none" spc="0" normalizeH="0" baseline="0" noProof="0">
                <a:ln>
                  <a:noFill/>
                </a:ln>
                <a:solidFill>
                  <a:schemeClr val="accent1">
                    <a:lumMod val="75000"/>
                  </a:schemeClr>
                </a:solidFill>
                <a:effectLst/>
                <a:uLnTx/>
                <a:uFillTx/>
                <a:latin typeface="Arial"/>
                <a:ea typeface="+mn-lt"/>
                <a:cs typeface="Arial"/>
                <a:sym typeface="Montserrat SemiBold"/>
              </a:rPr>
              <a:t>Fuente:  Dirección de Planificación Educativa -DIPLAN-</a:t>
            </a:r>
            <a:r>
              <a:rPr lang="es-GT" sz="800" kern="0">
                <a:solidFill>
                  <a:schemeClr val="accent1">
                    <a:lumMod val="75000"/>
                  </a:schemeClr>
                </a:solidFill>
                <a:latin typeface="Arial"/>
                <a:ea typeface="+mn-lt"/>
                <a:cs typeface="Arial"/>
                <a:sym typeface="Montserrat SemiBold"/>
              </a:rPr>
              <a:t>, al 31 de agosto de 2023.</a:t>
            </a:r>
            <a:endParaRPr>
              <a:solidFill>
                <a:schemeClr val="accent1">
                  <a:lumMod val="75000"/>
                </a:schemeClr>
              </a:solidFill>
              <a:latin typeface="Arial"/>
              <a:ea typeface="Calibri"/>
              <a:cs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endParaRPr kumimoji="0" sz="700" b="0" i="0" u="none" strike="noStrike" kern="0" cap="none" spc="0" normalizeH="0" baseline="0" noProof="0">
              <a:ln>
                <a:noFill/>
              </a:ln>
              <a:solidFill>
                <a:srgbClr val="1F4E79"/>
              </a:solidFill>
              <a:effectLst/>
              <a:uLnTx/>
              <a:uFillTx/>
              <a:latin typeface="Montserrat Mediu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1" i="0" u="none" strike="noStrike" kern="0" cap="none" spc="0" normalizeH="0" baseline="0" noProof="0">
              <a:ln>
                <a:noFill/>
              </a:ln>
              <a:solidFill>
                <a:srgbClr val="1F4E79"/>
              </a:solidFill>
              <a:effectLst/>
              <a:uLnTx/>
              <a:uFillTx/>
              <a:latin typeface="Arial"/>
              <a:cs typeface="Arial"/>
              <a:sym typeface="Arial"/>
            </a:endParaRPr>
          </a:p>
        </p:txBody>
      </p:sp>
      <p:sp>
        <p:nvSpPr>
          <p:cNvPr id="14" name="TextBox 8">
            <a:extLst>
              <a:ext uri="{FF2B5EF4-FFF2-40B4-BE49-F238E27FC236}">
                <a16:creationId xmlns:a16="http://schemas.microsoft.com/office/drawing/2014/main" id="{4A2EF6B9-E1E6-4FD7-BC5E-60A71F6085D4}"/>
              </a:ext>
            </a:extLst>
          </p:cNvPr>
          <p:cNvSpPr txBox="1"/>
          <p:nvPr/>
        </p:nvSpPr>
        <p:spPr>
          <a:xfrm>
            <a:off x="7921780" y="4985372"/>
            <a:ext cx="366413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265F91"/>
                </a:solidFill>
                <a:uLnTx/>
                <a:uFillTx/>
                <a:latin typeface="Arial"/>
                <a:ea typeface="Segoe UI"/>
                <a:cs typeface="Segoe UI"/>
                <a:sym typeface="Arial"/>
              </a:rPr>
              <a:t>NOG </a:t>
            </a:r>
            <a:r>
              <a:rPr kumimoji="0" lang="en-US" sz="1400" b="1" i="0" u="none" strike="noStrike" kern="0" cap="none" spc="0" normalizeH="0" baseline="0" noProof="0" err="1">
                <a:ln>
                  <a:noFill/>
                </a:ln>
                <a:solidFill>
                  <a:srgbClr val="265F91"/>
                </a:solidFill>
                <a:uLnTx/>
                <a:uFillTx/>
                <a:latin typeface="Arial"/>
                <a:ea typeface="Segoe UI"/>
                <a:cs typeface="Segoe UI"/>
                <a:sym typeface="Arial"/>
              </a:rPr>
              <a:t>Guatecompras</a:t>
            </a:r>
            <a:r>
              <a:rPr kumimoji="0" lang="en-US" sz="1400" b="1" i="0" u="none" strike="noStrike" kern="0" cap="none" spc="0" normalizeH="0" baseline="0" noProof="0">
                <a:ln>
                  <a:noFill/>
                </a:ln>
                <a:solidFill>
                  <a:srgbClr val="265F91"/>
                </a:solidFill>
                <a:uLnTx/>
                <a:uFillTx/>
                <a:latin typeface="Arial"/>
                <a:ea typeface="Segoe UI"/>
                <a:cs typeface="Segoe UI"/>
                <a:sym typeface="Arial"/>
              </a:rPr>
              <a:t>: </a:t>
            </a:r>
            <a:r>
              <a:rPr kumimoji="0" lang="en-US" sz="1400" b="1" i="0" u="sng" strike="noStrike" kern="0" cap="none" spc="0" normalizeH="0" baseline="0" noProof="0">
                <a:ln>
                  <a:noFill/>
                </a:ln>
                <a:solidFill>
                  <a:srgbClr val="265F91"/>
                </a:solidFill>
                <a:uLnTx/>
                <a:uFillTx/>
                <a:latin typeface="Arial"/>
                <a:ea typeface="Segoe UI"/>
                <a:cs typeface="Arial"/>
                <a:sym typeface="Arial"/>
              </a:rPr>
              <a:t>14126478</a:t>
            </a:r>
            <a:r>
              <a:rPr kumimoji="0" lang="en-US" sz="1400" b="1" i="0" u="none" strike="noStrike" kern="0" cap="none" spc="0" normalizeH="0" baseline="0" noProof="0">
                <a:ln>
                  <a:noFill/>
                </a:ln>
                <a:solidFill>
                  <a:srgbClr val="265F91"/>
                </a:solidFill>
                <a:uLnTx/>
                <a:uFillTx/>
                <a:latin typeface="Arial"/>
                <a:ea typeface="Segoe UI"/>
                <a:cs typeface="Segoe UI"/>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err="1">
                <a:ln>
                  <a:noFill/>
                </a:ln>
                <a:solidFill>
                  <a:srgbClr val="265F91"/>
                </a:solidFill>
                <a:uLnTx/>
                <a:uFillTx/>
                <a:latin typeface="Arial"/>
                <a:ea typeface="Segoe UI"/>
                <a:cs typeface="Segoe UI"/>
                <a:sym typeface="Arial"/>
              </a:rPr>
              <a:t>Número</a:t>
            </a:r>
            <a:r>
              <a:rPr kumimoji="0" lang="en-US" sz="1400" b="1" i="0" u="none" strike="noStrike" kern="0" cap="none" spc="0" normalizeH="0" baseline="0" noProof="0">
                <a:ln>
                  <a:noFill/>
                </a:ln>
                <a:solidFill>
                  <a:srgbClr val="265F91"/>
                </a:solidFill>
                <a:uLnTx/>
                <a:uFillTx/>
                <a:latin typeface="Arial"/>
                <a:ea typeface="Segoe UI"/>
                <a:cs typeface="Segoe UI"/>
                <a:sym typeface="Arial"/>
              </a:rPr>
              <a:t> SNIP: </a:t>
            </a:r>
            <a:r>
              <a:rPr kumimoji="0" lang="en-US" sz="1400" b="1" i="0" u="sng" strike="noStrike" kern="0" cap="none" spc="0" normalizeH="0" baseline="0" noProof="0">
                <a:ln>
                  <a:noFill/>
                </a:ln>
                <a:solidFill>
                  <a:srgbClr val="265F91"/>
                </a:solidFill>
                <a:uLnTx/>
                <a:uFillTx/>
                <a:latin typeface="Arial"/>
                <a:ea typeface="Segoe UI"/>
                <a:cs typeface="Arial"/>
                <a:sym typeface="Arial"/>
              </a:rPr>
              <a:t>225120</a:t>
            </a:r>
            <a:endParaRPr kumimoji="0" lang="en-US" sz="1400" b="1" i="0" u="sng" strike="noStrike" kern="0" cap="none" spc="0" normalizeH="0" baseline="0" noProof="0">
              <a:ln>
                <a:noFill/>
              </a:ln>
              <a:solidFill>
                <a:srgbClr val="265F91"/>
              </a:solidFill>
              <a:uLnTx/>
              <a:uFillTx/>
              <a:latin typeface="Arial"/>
              <a:ea typeface="Segoe UI"/>
              <a:cs typeface="Segoe U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Montserrat Medium"/>
                <a:ea typeface="Segoe UI"/>
                <a:cs typeface="Segoe UI"/>
                <a:sym typeface="Arial"/>
              </a:rPr>
              <a:t>​</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6;p4">
            <a:extLst>
              <a:ext uri="{FF2B5EF4-FFF2-40B4-BE49-F238E27FC236}">
                <a16:creationId xmlns:a16="http://schemas.microsoft.com/office/drawing/2014/main" id="{7135409F-3A2D-21CB-4EC7-AD82C4F34A34}"/>
              </a:ext>
            </a:extLst>
          </p:cNvPr>
          <p:cNvSpPr txBox="1"/>
          <p:nvPr/>
        </p:nvSpPr>
        <p:spPr>
          <a:xfrm>
            <a:off x="1596854" y="337085"/>
            <a:ext cx="4825560"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pic>
        <p:nvPicPr>
          <p:cNvPr id="2" name="Picture 1" descr="A building with a bench and grass&#10;&#10;Description automatically generated">
            <a:extLst>
              <a:ext uri="{FF2B5EF4-FFF2-40B4-BE49-F238E27FC236}">
                <a16:creationId xmlns:a16="http://schemas.microsoft.com/office/drawing/2014/main" id="{FEA11FAF-3579-5429-59BB-9BF06191ABF7}"/>
              </a:ext>
            </a:extLst>
          </p:cNvPr>
          <p:cNvPicPr>
            <a:picLocks noChangeAspect="1"/>
          </p:cNvPicPr>
          <p:nvPr/>
        </p:nvPicPr>
        <p:blipFill>
          <a:blip r:embed="rId3"/>
          <a:stretch>
            <a:fillRect/>
          </a:stretch>
        </p:blipFill>
        <p:spPr>
          <a:xfrm>
            <a:off x="5902036" y="1501786"/>
            <a:ext cx="2743200" cy="1538739"/>
          </a:xfrm>
          <a:prstGeom prst="rect">
            <a:avLst/>
          </a:prstGeom>
        </p:spPr>
      </p:pic>
      <p:pic>
        <p:nvPicPr>
          <p:cNvPr id="10" name="Picture 9" descr="A building with a brick walkway and a light pole&#10;&#10;Description automatically generated">
            <a:extLst>
              <a:ext uri="{FF2B5EF4-FFF2-40B4-BE49-F238E27FC236}">
                <a16:creationId xmlns:a16="http://schemas.microsoft.com/office/drawing/2014/main" id="{8C1747A3-27BB-D205-BCCF-CAE73ABFDEBD}"/>
              </a:ext>
            </a:extLst>
          </p:cNvPr>
          <p:cNvPicPr>
            <a:picLocks noChangeAspect="1"/>
          </p:cNvPicPr>
          <p:nvPr/>
        </p:nvPicPr>
        <p:blipFill>
          <a:blip r:embed="rId4"/>
          <a:stretch>
            <a:fillRect/>
          </a:stretch>
        </p:blipFill>
        <p:spPr>
          <a:xfrm>
            <a:off x="8940141" y="1501786"/>
            <a:ext cx="2743200" cy="1538739"/>
          </a:xfrm>
          <a:prstGeom prst="rect">
            <a:avLst/>
          </a:prstGeom>
        </p:spPr>
      </p:pic>
      <p:pic>
        <p:nvPicPr>
          <p:cNvPr id="11" name="Picture 10" descr="A building with a drainage channel&#10;&#10;Description automatically generated">
            <a:extLst>
              <a:ext uri="{FF2B5EF4-FFF2-40B4-BE49-F238E27FC236}">
                <a16:creationId xmlns:a16="http://schemas.microsoft.com/office/drawing/2014/main" id="{637715B4-5F2E-39D0-DF93-B0F991BA633F}"/>
              </a:ext>
            </a:extLst>
          </p:cNvPr>
          <p:cNvPicPr>
            <a:picLocks noChangeAspect="1"/>
          </p:cNvPicPr>
          <p:nvPr/>
        </p:nvPicPr>
        <p:blipFill>
          <a:blip r:embed="rId5"/>
          <a:stretch>
            <a:fillRect/>
          </a:stretch>
        </p:blipFill>
        <p:spPr>
          <a:xfrm>
            <a:off x="7515101" y="3184124"/>
            <a:ext cx="2743200" cy="1538739"/>
          </a:xfrm>
          <a:prstGeom prst="rect">
            <a:avLst/>
          </a:prstGeom>
        </p:spPr>
      </p:pic>
    </p:spTree>
    <p:extLst>
      <p:ext uri="{BB962C8B-B14F-4D97-AF65-F5344CB8AC3E}">
        <p14:creationId xmlns:p14="http://schemas.microsoft.com/office/powerpoint/2010/main" val="282423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55;gf0d19952ec_10_81">
            <a:extLst>
              <a:ext uri="{FF2B5EF4-FFF2-40B4-BE49-F238E27FC236}">
                <a16:creationId xmlns:a16="http://schemas.microsoft.com/office/drawing/2014/main" id="{E2B6B95D-3749-45B3-A545-D11EBBA6B112}"/>
              </a:ext>
            </a:extLst>
          </p:cNvPr>
          <p:cNvSpPr txBox="1"/>
          <p:nvPr/>
        </p:nvSpPr>
        <p:spPr>
          <a:xfrm>
            <a:off x="4708150" y="1918475"/>
            <a:ext cx="6196800" cy="4926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endParaRPr sz="2000">
              <a:solidFill>
                <a:srgbClr val="1F4E79"/>
              </a:solidFill>
            </a:endParaRPr>
          </a:p>
        </p:txBody>
      </p:sp>
      <p:sp>
        <p:nvSpPr>
          <p:cNvPr id="5" name="Google Shape;358;gf0d19952ec_10_81">
            <a:extLst>
              <a:ext uri="{FF2B5EF4-FFF2-40B4-BE49-F238E27FC236}">
                <a16:creationId xmlns:a16="http://schemas.microsoft.com/office/drawing/2014/main" id="{E5BBEC69-29A6-490C-B5DB-D7AD77D5FA29}"/>
              </a:ext>
            </a:extLst>
          </p:cNvPr>
          <p:cNvSpPr txBox="1"/>
          <p:nvPr/>
        </p:nvSpPr>
        <p:spPr>
          <a:xfrm>
            <a:off x="989887" y="5470290"/>
            <a:ext cx="8406600" cy="3439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GT" sz="900" b="1">
                <a:solidFill>
                  <a:srgbClr val="1F4E79"/>
                </a:solidFill>
                <a:latin typeface="Arial" panose="020B0604020202020204" pitchFamily="34" charset="0"/>
                <a:cs typeface="Arial" panose="020B0604020202020204" pitchFamily="34" charset="0"/>
              </a:rPr>
              <a:t>Fuente: Sistema de Contabilidad Integrada SICOIN, 31/08/2023</a:t>
            </a:r>
            <a:endParaRPr lang="en-US" sz="1600">
              <a:latin typeface="Arial" panose="020B0604020202020204" pitchFamily="34" charset="0"/>
              <a:cs typeface="Arial" panose="020B0604020202020204" pitchFamily="34" charset="0"/>
            </a:endParaRPr>
          </a:p>
        </p:txBody>
      </p:sp>
      <p:sp>
        <p:nvSpPr>
          <p:cNvPr id="6" name="Google Shape;106;p4">
            <a:extLst>
              <a:ext uri="{FF2B5EF4-FFF2-40B4-BE49-F238E27FC236}">
                <a16:creationId xmlns:a16="http://schemas.microsoft.com/office/drawing/2014/main" id="{3272069A-4CB1-23B6-1F01-C75CA7E1D3C3}"/>
              </a:ext>
            </a:extLst>
          </p:cNvPr>
          <p:cNvSpPr txBox="1"/>
          <p:nvPr/>
        </p:nvSpPr>
        <p:spPr>
          <a:xfrm>
            <a:off x="3537446" y="469549"/>
            <a:ext cx="5117107" cy="104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p>
          <a:p>
            <a:pPr marL="0" marR="0" lvl="0" indent="0" algn="ctr" rtl="0">
              <a:spcBef>
                <a:spcPts val="0"/>
              </a:spcBef>
              <a:spcAft>
                <a:spcPts val="0"/>
              </a:spcAft>
              <a:buNone/>
            </a:pPr>
            <a:r>
              <a:rPr lang="es-GT" sz="3100">
                <a:solidFill>
                  <a:srgbClr val="004C82"/>
                </a:solidFill>
                <a:latin typeface="Bebas Neue"/>
                <a:sym typeface="Bebas Neue"/>
              </a:rPr>
              <a:t>PRINCIPALES PROGRAMAS</a:t>
            </a:r>
            <a:endParaRPr lang="es-GT"/>
          </a:p>
        </p:txBody>
      </p:sp>
      <p:pic>
        <p:nvPicPr>
          <p:cNvPr id="8" name="Imagen 7">
            <a:extLst>
              <a:ext uri="{FF2B5EF4-FFF2-40B4-BE49-F238E27FC236}">
                <a16:creationId xmlns:a16="http://schemas.microsoft.com/office/drawing/2014/main" id="{ABBAE542-1A5A-3409-919F-F9A116E531C3}"/>
              </a:ext>
            </a:extLst>
          </p:cNvPr>
          <p:cNvPicPr>
            <a:picLocks noChangeAspect="1"/>
          </p:cNvPicPr>
          <p:nvPr/>
        </p:nvPicPr>
        <p:blipFill>
          <a:blip r:embed="rId3"/>
          <a:stretch>
            <a:fillRect/>
          </a:stretch>
        </p:blipFill>
        <p:spPr>
          <a:xfrm>
            <a:off x="989887" y="1515950"/>
            <a:ext cx="10212225" cy="3723770"/>
          </a:xfrm>
          <a:prstGeom prst="rect">
            <a:avLst/>
          </a:prstGeom>
        </p:spPr>
      </p:pic>
    </p:spTree>
    <p:extLst>
      <p:ext uri="{BB962C8B-B14F-4D97-AF65-F5344CB8AC3E}">
        <p14:creationId xmlns:p14="http://schemas.microsoft.com/office/powerpoint/2010/main" val="240613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3" name="Imagen 2">
            <a:extLst>
              <a:ext uri="{FF2B5EF4-FFF2-40B4-BE49-F238E27FC236}">
                <a16:creationId xmlns:a16="http://schemas.microsoft.com/office/drawing/2014/main" id="{36172FF4-A6D7-0C3C-82E8-1D9546278865}"/>
              </a:ext>
            </a:extLst>
          </p:cNvPr>
          <p:cNvPicPr>
            <a:picLocks noChangeAspect="1"/>
          </p:cNvPicPr>
          <p:nvPr/>
        </p:nvPicPr>
        <p:blipFill>
          <a:blip r:embed="rId3"/>
          <a:stretch>
            <a:fillRect/>
          </a:stretch>
        </p:blipFill>
        <p:spPr>
          <a:xfrm>
            <a:off x="17985" y="6350"/>
            <a:ext cx="12177887" cy="6851650"/>
          </a:xfrm>
          <a:prstGeom prst="rect">
            <a:avLst/>
          </a:prstGeom>
        </p:spPr>
      </p:pic>
      <p:pic>
        <p:nvPicPr>
          <p:cNvPr id="4" name="Imagen 3">
            <a:extLst>
              <a:ext uri="{FF2B5EF4-FFF2-40B4-BE49-F238E27FC236}">
                <a16:creationId xmlns:a16="http://schemas.microsoft.com/office/drawing/2014/main" id="{2AE04A53-DA70-7A7F-A21F-C2C666F8FF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
        <p:nvSpPr>
          <p:cNvPr id="6" name="Google Shape;98;p3">
            <a:extLst>
              <a:ext uri="{FF2B5EF4-FFF2-40B4-BE49-F238E27FC236}">
                <a16:creationId xmlns:a16="http://schemas.microsoft.com/office/drawing/2014/main" id="{FA36F34B-BF89-1F06-4988-6E1D6DE3F16A}"/>
              </a:ext>
            </a:extLst>
          </p:cNvPr>
          <p:cNvSpPr txBox="1"/>
          <p:nvPr/>
        </p:nvSpPr>
        <p:spPr>
          <a:xfrm>
            <a:off x="4054245" y="2182386"/>
            <a:ext cx="4105366"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5400">
                <a:solidFill>
                  <a:schemeClr val="bg1"/>
                </a:solidFill>
                <a:latin typeface="Bebas Neue"/>
                <a:ea typeface="Bebas Neue"/>
                <a:cs typeface="Bebas Neue"/>
                <a:sym typeface="Bebas Neue"/>
              </a:rPr>
              <a:t>LOGROS INSTITUCIONALES</a:t>
            </a:r>
            <a:endParaRPr sz="5400">
              <a:solidFill>
                <a:schemeClr val="bg1"/>
              </a:solidFill>
            </a:endParaRPr>
          </a:p>
        </p:txBody>
      </p:sp>
    </p:spTree>
    <p:extLst>
      <p:ext uri="{BB962C8B-B14F-4D97-AF65-F5344CB8AC3E}">
        <p14:creationId xmlns:p14="http://schemas.microsoft.com/office/powerpoint/2010/main" val="3374557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C424A7-4A8E-2E9B-6C0C-94776537466E}"/>
              </a:ext>
            </a:extLst>
          </p:cNvPr>
          <p:cNvSpPr txBox="1"/>
          <p:nvPr/>
        </p:nvSpPr>
        <p:spPr>
          <a:xfrm>
            <a:off x="1117187" y="5470263"/>
            <a:ext cx="103926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800" i="1">
                <a:solidFill>
                  <a:srgbClr val="44546A"/>
                </a:solidFill>
                <a:latin typeface="Calibri"/>
                <a:cs typeface="Calibri"/>
              </a:rPr>
              <a:t>Fuente: 1) Sistema de Asignación y Dotación de Recursos -SDR-, al 31 de agosto de 2023. </a:t>
            </a:r>
            <a:endParaRPr lang="es-ES" sz="800">
              <a:solidFill>
                <a:srgbClr val="44546A"/>
              </a:solidFill>
              <a:latin typeface="Calibri"/>
              <a:cs typeface="Calibri"/>
            </a:endParaRPr>
          </a:p>
          <a:p>
            <a:pPr marL="342900" indent="-342900"/>
            <a:r>
              <a:rPr lang="es" sz="800" i="1">
                <a:solidFill>
                  <a:srgbClr val="44546A"/>
                </a:solidFill>
                <a:latin typeface="Calibri"/>
                <a:cs typeface="Calibri"/>
              </a:rPr>
              <a:t>              2) Sistema de Registros Educativos al 31 de agosto de 2023.</a:t>
            </a:r>
            <a:endParaRPr lang="es" sz="800" i="1">
              <a:solidFill>
                <a:srgbClr val="44546A"/>
              </a:solidFill>
              <a:latin typeface="Calibri"/>
              <a:ea typeface="Calibri"/>
              <a:cs typeface="Calibri"/>
            </a:endParaRPr>
          </a:p>
          <a:p>
            <a:pPr marL="342900" indent="-342900"/>
            <a:r>
              <a:rPr lang="es" sz="800" i="1">
                <a:solidFill>
                  <a:srgbClr val="44546A"/>
                </a:solidFill>
                <a:latin typeface="Calibri"/>
                <a:cs typeface="Calibri"/>
              </a:rPr>
              <a:t>              3) Subdirección de Planificación de Infraestructura Educativa DIPLAN, al 31 de agosto de 2023.</a:t>
            </a:r>
          </a:p>
          <a:p>
            <a:pPr marL="447675" indent="-447675"/>
            <a:endParaRPr lang="es-ES" sz="800" b="1">
              <a:solidFill>
                <a:srgbClr val="265F91"/>
              </a:solidFill>
              <a:latin typeface="Arial"/>
              <a:cs typeface="Arial"/>
            </a:endParaRPr>
          </a:p>
        </p:txBody>
      </p:sp>
      <p:sp>
        <p:nvSpPr>
          <p:cNvPr id="3" name="Google Shape;106;p4">
            <a:extLst>
              <a:ext uri="{FF2B5EF4-FFF2-40B4-BE49-F238E27FC236}">
                <a16:creationId xmlns:a16="http://schemas.microsoft.com/office/drawing/2014/main" id="{14A353AA-3DFF-A722-A07B-02FC361CE9EB}"/>
              </a:ext>
            </a:extLst>
          </p:cNvPr>
          <p:cNvSpPr txBox="1"/>
          <p:nvPr/>
        </p:nvSpPr>
        <p:spPr>
          <a:xfrm>
            <a:off x="1808479" y="164533"/>
            <a:ext cx="8575041" cy="5693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3100">
                <a:solidFill>
                  <a:srgbClr val="004C82"/>
                </a:solidFill>
                <a:latin typeface="Bebas Neue"/>
                <a:ea typeface="Bebas Neue"/>
                <a:cs typeface="Bebas Neue"/>
                <a:sym typeface="Bebas Neue"/>
              </a:rPr>
              <a:t>CONSOLIDADO DE LOGROS INSTITUCIONALES</a:t>
            </a:r>
            <a:endParaRPr lang="es-GT"/>
          </a:p>
        </p:txBody>
      </p:sp>
      <p:graphicFrame>
        <p:nvGraphicFramePr>
          <p:cNvPr id="4" name="Tabla 3">
            <a:extLst>
              <a:ext uri="{FF2B5EF4-FFF2-40B4-BE49-F238E27FC236}">
                <a16:creationId xmlns:a16="http://schemas.microsoft.com/office/drawing/2014/main" id="{F04458C4-2F5E-37C2-BB80-63C8310A3EA6}"/>
              </a:ext>
            </a:extLst>
          </p:cNvPr>
          <p:cNvGraphicFramePr>
            <a:graphicFrameLocks noGrp="1"/>
          </p:cNvGraphicFramePr>
          <p:nvPr>
            <p:extLst>
              <p:ext uri="{D42A27DB-BD31-4B8C-83A1-F6EECF244321}">
                <p14:modId xmlns:p14="http://schemas.microsoft.com/office/powerpoint/2010/main" val="1847970437"/>
              </p:ext>
            </p:extLst>
          </p:nvPr>
        </p:nvGraphicFramePr>
        <p:xfrm>
          <a:off x="978408" y="987552"/>
          <a:ext cx="10531383" cy="4389121"/>
        </p:xfrm>
        <a:graphic>
          <a:graphicData uri="http://schemas.openxmlformats.org/drawingml/2006/table">
            <a:tbl>
              <a:tblPr firstRow="1" firstCol="1">
                <a:tableStyleId>{5C22544A-7EE6-4342-B048-85BDC9FD1C3A}</a:tableStyleId>
              </a:tblPr>
              <a:tblGrid>
                <a:gridCol w="804605">
                  <a:extLst>
                    <a:ext uri="{9D8B030D-6E8A-4147-A177-3AD203B41FA5}">
                      <a16:colId xmlns:a16="http://schemas.microsoft.com/office/drawing/2014/main" val="1895438423"/>
                    </a:ext>
                  </a:extLst>
                </a:gridCol>
                <a:gridCol w="9726778">
                  <a:extLst>
                    <a:ext uri="{9D8B030D-6E8A-4147-A177-3AD203B41FA5}">
                      <a16:colId xmlns:a16="http://schemas.microsoft.com/office/drawing/2014/main" val="3550192800"/>
                    </a:ext>
                  </a:extLst>
                </a:gridCol>
              </a:tblGrid>
              <a:tr h="301266">
                <a:tc>
                  <a:txBody>
                    <a:bodyPr/>
                    <a:lstStyle/>
                    <a:p>
                      <a:pPr algn="ctr">
                        <a:lnSpc>
                          <a:spcPts val="1200"/>
                        </a:lnSpc>
                      </a:pPr>
                      <a:r>
                        <a:rPr lang="es-GT" sz="1600" dirty="0">
                          <a:effectLst/>
                          <a:latin typeface="Arial" panose="020B0604020202020204" pitchFamily="34" charset="0"/>
                          <a:cs typeface="Arial" panose="020B0604020202020204" pitchFamily="34" charset="0"/>
                        </a:rPr>
                        <a:t>No.</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200"/>
                        </a:lnSpc>
                      </a:pPr>
                      <a:r>
                        <a:rPr lang="es-ES" sz="1600" dirty="0">
                          <a:effectLst/>
                          <a:latin typeface="Arial" panose="020B0604020202020204" pitchFamily="34" charset="0"/>
                          <a:cs typeface="Arial" panose="020B0604020202020204" pitchFamily="34" charset="0"/>
                        </a:rPr>
                        <a:t>Logro</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07676335"/>
                  </a:ext>
                </a:extLst>
              </a:tr>
              <a:tr h="1021964">
                <a:tc>
                  <a:txBody>
                    <a:bodyPr/>
                    <a:lstStyle/>
                    <a:p>
                      <a:pPr algn="ctr">
                        <a:lnSpc>
                          <a:spcPts val="1200"/>
                        </a:lnSpc>
                      </a:pPr>
                      <a:r>
                        <a:rPr lang="es-GT" sz="1200">
                          <a:effectLst/>
                          <a:latin typeface="Arial" panose="020B0604020202020204" pitchFamily="34" charset="0"/>
                          <a:cs typeface="Arial" panose="020B0604020202020204" pitchFamily="34" charset="0"/>
                        </a:rPr>
                        <a:t>1</a:t>
                      </a:r>
                      <a:endParaRPr lang="es-GT"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ts val="1200"/>
                        </a:lnSpc>
                      </a:pPr>
                      <a:r>
                        <a:rPr lang="es-ES" sz="1200" dirty="0">
                          <a:effectLst/>
                          <a:latin typeface="Arial" panose="020B0604020202020204" pitchFamily="34" charset="0"/>
                          <a:cs typeface="Arial" panose="020B0604020202020204" pitchFamily="34" charset="0"/>
                        </a:rPr>
                        <a:t>3,096,933</a:t>
                      </a:r>
                      <a:r>
                        <a:rPr lang="es-ES" sz="1200" baseline="30000" dirty="0">
                          <a:effectLst/>
                          <a:latin typeface="Arial" panose="020B0604020202020204" pitchFamily="34" charset="0"/>
                          <a:cs typeface="Arial" panose="020B0604020202020204" pitchFamily="34" charset="0"/>
                        </a:rPr>
                        <a:t>1</a:t>
                      </a:r>
                      <a:r>
                        <a:rPr lang="es-ES" sz="1200" dirty="0">
                          <a:effectLst/>
                          <a:latin typeface="Arial" panose="020B0604020202020204" pitchFamily="34" charset="0"/>
                          <a:cs typeface="Arial" panose="020B0604020202020204" pitchFamily="34" charset="0"/>
                        </a:rPr>
                        <a:t> de estudiantes atendidos en los Niveles de Educación Inicial, Preprimaria, Primaria y Media por medio de la universalización del Programa de Alimentación Escolar, con el objeto de contribuir al crecimiento y desarrollo de niños y adolescentes en edad escolar, enfocándose en el aprendizaje, rendimiento escolar y la formación de hábitos alimenticios saludables.</a:t>
                      </a:r>
                      <a:r>
                        <a:rPr lang="es-MX" sz="1200" dirty="0">
                          <a:effectLst/>
                          <a:latin typeface="Arial" panose="020B0604020202020204" pitchFamily="34" charset="0"/>
                          <a:cs typeface="Arial" panose="020B0604020202020204" pitchFamily="34" charset="0"/>
                        </a:rPr>
                        <a:t> </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3633565"/>
                  </a:ext>
                </a:extLst>
              </a:tr>
              <a:tr h="1021964">
                <a:tc>
                  <a:txBody>
                    <a:bodyPr/>
                    <a:lstStyle/>
                    <a:p>
                      <a:pPr algn="ctr">
                        <a:lnSpc>
                          <a:spcPts val="1200"/>
                        </a:lnSpc>
                      </a:pPr>
                      <a:r>
                        <a:rPr lang="es-GT" sz="1200">
                          <a:effectLst/>
                          <a:latin typeface="Arial" panose="020B0604020202020204" pitchFamily="34" charset="0"/>
                          <a:cs typeface="Arial" panose="020B0604020202020204" pitchFamily="34" charset="0"/>
                        </a:rPr>
                        <a:t>2</a:t>
                      </a:r>
                      <a:endParaRPr lang="es-GT"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ts val="1200"/>
                        </a:lnSpc>
                      </a:pPr>
                      <a:r>
                        <a:rPr lang="es-ES" sz="1200" dirty="0">
                          <a:effectLst/>
                          <a:latin typeface="Arial" panose="020B0604020202020204" pitchFamily="34" charset="0"/>
                          <a:cs typeface="Arial" panose="020B0604020202020204" pitchFamily="34" charset="0"/>
                        </a:rPr>
                        <a:t>47,448</a:t>
                      </a:r>
                      <a:r>
                        <a:rPr lang="es-ES" sz="1200" baseline="30000" dirty="0">
                          <a:effectLst/>
                          <a:latin typeface="Arial" panose="020B0604020202020204" pitchFamily="34" charset="0"/>
                          <a:cs typeface="Arial" panose="020B0604020202020204" pitchFamily="34" charset="0"/>
                        </a:rPr>
                        <a:t>2</a:t>
                      </a:r>
                      <a:r>
                        <a:rPr lang="es-ES" sz="1200" dirty="0">
                          <a:effectLst/>
                          <a:latin typeface="Arial" panose="020B0604020202020204" pitchFamily="34" charset="0"/>
                          <a:cs typeface="Arial" panose="020B0604020202020204" pitchFamily="34" charset="0"/>
                        </a:rPr>
                        <a:t> niños de primera infancia (de 0 a 4 años y sus familias) atendidos con el Programa de Educación Inicial “Acompáñame a crecer”, con la participación de la comunidad, líderes, organizaciones e instituciones que prestan servicios de educación, salud, nutrición y protección, con apoyo intersectorial y comunitario.</a:t>
                      </a:r>
                      <a:r>
                        <a:rPr lang="es-MX" sz="1200" dirty="0">
                          <a:effectLst/>
                          <a:latin typeface="Arial" panose="020B0604020202020204" pitchFamily="34" charset="0"/>
                          <a:cs typeface="Arial" panose="020B0604020202020204" pitchFamily="34" charset="0"/>
                        </a:rPr>
                        <a:t> </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6270676"/>
                  </a:ext>
                </a:extLst>
              </a:tr>
              <a:tr h="766473">
                <a:tc>
                  <a:txBody>
                    <a:bodyPr/>
                    <a:lstStyle/>
                    <a:p>
                      <a:pPr algn="ctr">
                        <a:lnSpc>
                          <a:spcPts val="1200"/>
                        </a:lnSpc>
                      </a:pPr>
                      <a:r>
                        <a:rPr lang="es-GT" sz="1200">
                          <a:effectLst/>
                          <a:latin typeface="Arial" panose="020B0604020202020204" pitchFamily="34" charset="0"/>
                          <a:cs typeface="Arial" panose="020B0604020202020204" pitchFamily="34" charset="0"/>
                        </a:rPr>
                        <a:t>3</a:t>
                      </a:r>
                      <a:endParaRPr lang="es-GT"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ts val="1200"/>
                        </a:lnSpc>
                      </a:pPr>
                      <a:r>
                        <a:rPr lang="es-GT" sz="1200" dirty="0">
                          <a:effectLst/>
                          <a:latin typeface="Arial" panose="020B0604020202020204" pitchFamily="34" charset="0"/>
                          <a:cs typeface="Arial" panose="020B0604020202020204" pitchFamily="34" charset="0"/>
                        </a:rPr>
                        <a:t>3,003,691</a:t>
                      </a:r>
                      <a:r>
                        <a:rPr lang="es-GT" sz="1200" baseline="30000" dirty="0">
                          <a:effectLst/>
                          <a:latin typeface="Arial" panose="020B0604020202020204" pitchFamily="34" charset="0"/>
                          <a:cs typeface="Arial" panose="020B0604020202020204" pitchFamily="34" charset="0"/>
                        </a:rPr>
                        <a:t>1</a:t>
                      </a:r>
                      <a:r>
                        <a:rPr lang="es-GT" sz="1200" dirty="0">
                          <a:effectLst/>
                          <a:latin typeface="Arial" panose="020B0604020202020204" pitchFamily="34" charset="0"/>
                          <a:cs typeface="Arial" panose="020B0604020202020204" pitchFamily="34" charset="0"/>
                        </a:rPr>
                        <a:t> estudiantes de los Niveles de Educación Preprimaria, Primaria y Media de establecimientos educativos oficiales beneficiados con el Programa de Seguro Médico Escolar en 307 municipios y 22 departamentos.</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6758250"/>
                  </a:ext>
                </a:extLst>
              </a:tr>
              <a:tr h="510981">
                <a:tc>
                  <a:txBody>
                    <a:bodyPr/>
                    <a:lstStyle/>
                    <a:p>
                      <a:pPr algn="ctr">
                        <a:lnSpc>
                          <a:spcPts val="1200"/>
                        </a:lnSpc>
                      </a:pPr>
                      <a:r>
                        <a:rPr lang="es-GT" sz="1200">
                          <a:effectLst/>
                          <a:latin typeface="Arial" panose="020B0604020202020204" pitchFamily="34" charset="0"/>
                          <a:cs typeface="Arial" panose="020B0604020202020204" pitchFamily="34" charset="0"/>
                        </a:rPr>
                        <a:t>4</a:t>
                      </a:r>
                      <a:endParaRPr lang="es-GT"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ts val="1200"/>
                        </a:lnSpc>
                      </a:pPr>
                      <a:r>
                        <a:rPr lang="es-ES" sz="1200" dirty="0">
                          <a:effectLst/>
                          <a:latin typeface="Arial" panose="020B0604020202020204" pitchFamily="34" charset="0"/>
                          <a:cs typeface="Arial" panose="020B0604020202020204" pitchFamily="34" charset="0"/>
                        </a:rPr>
                        <a:t>3,678</a:t>
                      </a:r>
                      <a:r>
                        <a:rPr lang="es-ES" sz="1200" baseline="30000" dirty="0">
                          <a:effectLst/>
                          <a:latin typeface="Arial" panose="020B0604020202020204" pitchFamily="34" charset="0"/>
                          <a:cs typeface="Arial" panose="020B0604020202020204" pitchFamily="34" charset="0"/>
                        </a:rPr>
                        <a:t>3</a:t>
                      </a:r>
                      <a:r>
                        <a:rPr lang="es-ES" sz="1200" dirty="0">
                          <a:effectLst/>
                          <a:latin typeface="Arial" panose="020B0604020202020204" pitchFamily="34" charset="0"/>
                          <a:cs typeface="Arial" panose="020B0604020202020204" pitchFamily="34" charset="0"/>
                        </a:rPr>
                        <a:t> edificios escolares remozados, en los Niveles de Educación Preprimaria y Primaria, en beneficio de 632,205 estudiantes</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336261"/>
                  </a:ext>
                </a:extLst>
              </a:tr>
              <a:tr h="766473">
                <a:tc>
                  <a:txBody>
                    <a:bodyPr/>
                    <a:lstStyle/>
                    <a:p>
                      <a:pPr algn="ctr">
                        <a:lnSpc>
                          <a:spcPts val="1200"/>
                        </a:lnSpc>
                      </a:pPr>
                      <a:r>
                        <a:rPr lang="es-GT" sz="1200">
                          <a:effectLst/>
                          <a:latin typeface="Arial" panose="020B0604020202020204" pitchFamily="34" charset="0"/>
                          <a:cs typeface="Arial" panose="020B0604020202020204" pitchFamily="34" charset="0"/>
                        </a:rPr>
                        <a:t>5</a:t>
                      </a:r>
                      <a:endParaRPr lang="es-GT"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r>
                        <a:rPr lang="es-ES" sz="1200" dirty="0">
                          <a:effectLst/>
                          <a:latin typeface="Arial" panose="020B0604020202020204" pitchFamily="34" charset="0"/>
                          <a:cs typeface="Arial" panose="020B0604020202020204" pitchFamily="34" charset="0"/>
                        </a:rPr>
                        <a:t>2,997,156</a:t>
                      </a:r>
                      <a:r>
                        <a:rPr lang="es-ES" sz="1200" baseline="30000" dirty="0">
                          <a:effectLst/>
                          <a:latin typeface="Arial" panose="020B0604020202020204" pitchFamily="34" charset="0"/>
                          <a:cs typeface="Arial" panose="020B0604020202020204" pitchFamily="34" charset="0"/>
                        </a:rPr>
                        <a:t>1</a:t>
                      </a:r>
                      <a:r>
                        <a:rPr lang="es-ES" sz="1200" dirty="0">
                          <a:effectLst/>
                          <a:latin typeface="Arial" panose="020B0604020202020204" pitchFamily="34" charset="0"/>
                          <a:cs typeface="Arial" panose="020B0604020202020204" pitchFamily="34" charset="0"/>
                        </a:rPr>
                        <a:t> estudiantes de los Niveles de Educación Preprimaria y Primaria de establecimientos educativos oficiales beneficiados con el Programa de Útiles Escolares, así como la ampliación al Nivel de Educación Media. </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13681132"/>
                  </a:ext>
                </a:extLst>
              </a:tr>
            </a:tbl>
          </a:graphicData>
        </a:graphic>
      </p:graphicFrame>
    </p:spTree>
    <p:extLst>
      <p:ext uri="{BB962C8B-B14F-4D97-AF65-F5344CB8AC3E}">
        <p14:creationId xmlns:p14="http://schemas.microsoft.com/office/powerpoint/2010/main" val="2968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3" name="Imagen 2">
            <a:extLst>
              <a:ext uri="{FF2B5EF4-FFF2-40B4-BE49-F238E27FC236}">
                <a16:creationId xmlns:a16="http://schemas.microsoft.com/office/drawing/2014/main" id="{36172FF4-A6D7-0C3C-82E8-1D9546278865}"/>
              </a:ext>
            </a:extLst>
          </p:cNvPr>
          <p:cNvPicPr>
            <a:picLocks noChangeAspect="1"/>
          </p:cNvPicPr>
          <p:nvPr/>
        </p:nvPicPr>
        <p:blipFill>
          <a:blip r:embed="rId3"/>
          <a:stretch>
            <a:fillRect/>
          </a:stretch>
        </p:blipFill>
        <p:spPr>
          <a:xfrm>
            <a:off x="17985" y="6350"/>
            <a:ext cx="12177887" cy="6851650"/>
          </a:xfrm>
          <a:prstGeom prst="rect">
            <a:avLst/>
          </a:prstGeom>
        </p:spPr>
      </p:pic>
      <p:pic>
        <p:nvPicPr>
          <p:cNvPr id="4" name="Imagen 3">
            <a:extLst>
              <a:ext uri="{FF2B5EF4-FFF2-40B4-BE49-F238E27FC236}">
                <a16:creationId xmlns:a16="http://schemas.microsoft.com/office/drawing/2014/main" id="{2AE04A53-DA70-7A7F-A21F-C2C666F8FF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
        <p:nvSpPr>
          <p:cNvPr id="6" name="Google Shape;98;p3">
            <a:extLst>
              <a:ext uri="{FF2B5EF4-FFF2-40B4-BE49-F238E27FC236}">
                <a16:creationId xmlns:a16="http://schemas.microsoft.com/office/drawing/2014/main" id="{FA36F34B-BF89-1F06-4988-6E1D6DE3F16A}"/>
              </a:ext>
            </a:extLst>
          </p:cNvPr>
          <p:cNvSpPr txBox="1"/>
          <p:nvPr/>
        </p:nvSpPr>
        <p:spPr>
          <a:xfrm>
            <a:off x="4054245" y="2182386"/>
            <a:ext cx="4105366"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5400">
                <a:solidFill>
                  <a:schemeClr val="bg1"/>
                </a:solidFill>
                <a:latin typeface="Bebas Neue"/>
                <a:ea typeface="Bebas Neue"/>
                <a:cs typeface="Bebas Neue"/>
                <a:sym typeface="Bebas Neue"/>
              </a:rPr>
              <a:t>LOGROS INSTITUCIONALES</a:t>
            </a:r>
            <a:endParaRPr sz="5400">
              <a:solidFill>
                <a:schemeClr val="bg1"/>
              </a:solidFill>
            </a:endParaRPr>
          </a:p>
        </p:txBody>
      </p:sp>
    </p:spTree>
    <p:extLst>
      <p:ext uri="{BB962C8B-B14F-4D97-AF65-F5344CB8AC3E}">
        <p14:creationId xmlns:p14="http://schemas.microsoft.com/office/powerpoint/2010/main" val="3442883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4A09055-E608-BC7F-A4D9-46AAFAA0F59D}"/>
              </a:ext>
            </a:extLst>
          </p:cNvPr>
          <p:cNvSpPr txBox="1">
            <a:spLocks/>
          </p:cNvSpPr>
          <p:nvPr/>
        </p:nvSpPr>
        <p:spPr>
          <a:xfrm>
            <a:off x="2550695" y="617198"/>
            <a:ext cx="7417764" cy="78183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just"/>
            <a:endParaRPr lang="es-GT" sz="2400" b="1" i="0" u="none" strike="noStrike" kern="1200" cap="none" spc="0" normalizeH="0" baseline="0" noProof="0">
              <a:ln>
                <a:noFill/>
              </a:ln>
              <a:solidFill>
                <a:srgbClr val="265F91"/>
              </a:solidFill>
              <a:effectLst>
                <a:outerShdw blurRad="38100" dist="38100" dir="2700000" algn="tl">
                  <a:srgbClr val="000000">
                    <a:alpha val="43137"/>
                  </a:srgbClr>
                </a:outerShdw>
              </a:effectLst>
              <a:uLnTx/>
              <a:uFillTx/>
              <a:latin typeface="Montserrat"/>
              <a:cs typeface="Arial"/>
            </a:endParaRPr>
          </a:p>
        </p:txBody>
      </p:sp>
      <p:pic>
        <p:nvPicPr>
          <p:cNvPr id="2" name="Picture 2" descr="7 TENDENCIAS TECNOLÓGICAS PARA EL EL 2021 | MQA">
            <a:extLst>
              <a:ext uri="{FF2B5EF4-FFF2-40B4-BE49-F238E27FC236}">
                <a16:creationId xmlns:a16="http://schemas.microsoft.com/office/drawing/2014/main" id="{AB4BF9A3-F3B0-826B-AB1B-381068A578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80" y="156139"/>
            <a:ext cx="2406215" cy="19424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7 TENDENCIAS TECNOLÓGICAS PARA EL EL 2021 | MQA">
            <a:extLst>
              <a:ext uri="{FF2B5EF4-FFF2-40B4-BE49-F238E27FC236}">
                <a16:creationId xmlns:a16="http://schemas.microsoft.com/office/drawing/2014/main" id="{E0FCE531-C497-686A-BC02-F086F6CFBD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80" y="156139"/>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B031A69B-416A-FAE1-57F7-0DD5601A5C04}"/>
              </a:ext>
            </a:extLst>
          </p:cNvPr>
          <p:cNvSpPr txBox="1">
            <a:spLocks/>
          </p:cNvSpPr>
          <p:nvPr/>
        </p:nvSpPr>
        <p:spPr>
          <a:xfrm>
            <a:off x="3765496" y="1993093"/>
            <a:ext cx="7323845" cy="424770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r>
              <a:rPr lang="es-ES" sz="1800" b="0" kern="0">
                <a:solidFill>
                  <a:srgbClr val="265F91"/>
                </a:solidFill>
                <a:latin typeface="Arial" panose="020B0604020202020204" pitchFamily="34" charset="0"/>
                <a:ea typeface="+mn-ea"/>
                <a:cs typeface="Arial" panose="020B0604020202020204" pitchFamily="34" charset="0"/>
              </a:rPr>
              <a:t>Los datos obtenidos al cierre del segundo cuatrimestre (enero-agosto) del ejercicio fiscal 2023, permitieron establecer que la ejecución del presupuesto se caracterizó principalmente por una ejecución de Q.</a:t>
            </a:r>
            <a:r>
              <a:rPr lang="es-GT" sz="1800" b="0" kern="0">
                <a:solidFill>
                  <a:srgbClr val="265F91"/>
                </a:solidFill>
                <a:latin typeface="Arial" panose="020B0604020202020204" pitchFamily="34" charset="0"/>
                <a:ea typeface="+mn-ea"/>
                <a:cs typeface="Arial" panose="020B0604020202020204" pitchFamily="34" charset="0"/>
                <a:sym typeface="Montserrat SemiBold"/>
              </a:rPr>
              <a:t>10,217.36</a:t>
            </a:r>
            <a:r>
              <a:rPr lang="es-ES" sz="1800" b="0" kern="0">
                <a:solidFill>
                  <a:srgbClr val="265F91"/>
                </a:solidFill>
                <a:latin typeface="Arial" panose="020B0604020202020204" pitchFamily="34" charset="0"/>
                <a:ea typeface="+mn-ea"/>
                <a:cs typeface="Arial" panose="020B0604020202020204" pitchFamily="34" charset="0"/>
              </a:rPr>
              <a:t> millones, correspondientes al pago de salarios del personal que labora en el Ministerio de Educación; Q.</a:t>
            </a:r>
            <a:r>
              <a:rPr lang="es-GT" sz="1800" b="0" kern="0">
                <a:solidFill>
                  <a:srgbClr val="265F91"/>
                </a:solidFill>
                <a:latin typeface="Arial" panose="020B0604020202020204" pitchFamily="34" charset="0"/>
                <a:ea typeface="+mn-ea"/>
                <a:cs typeface="Arial" panose="020B0604020202020204" pitchFamily="34" charset="0"/>
                <a:sym typeface="Montserrat SemiBold"/>
              </a:rPr>
              <a:t>3,762.80 </a:t>
            </a:r>
            <a:r>
              <a:rPr lang="es-ES" sz="1800" b="0" kern="0">
                <a:solidFill>
                  <a:srgbClr val="265F91"/>
                </a:solidFill>
                <a:latin typeface="Arial" panose="020B0604020202020204" pitchFamily="34" charset="0"/>
                <a:ea typeface="+mn-ea"/>
                <a:cs typeface="Arial" panose="020B0604020202020204" pitchFamily="34" charset="0"/>
              </a:rPr>
              <a:t>millones destinados a la entrega  de los Programas de Apoyo (Alimentación Escolar, Útiles Escolares, Valija Didáctica, Gratuidad de la Educación y Mantenimiento de Edificios Escolares Públicos) en los niveles de Educación Inicial, Preprimaria, Primaria y Media (Ciclo Básico y Diversificado), Programa de Seguro Médico Escolar e Impresión de Libros de Textos.</a:t>
            </a:r>
            <a:r>
              <a:rPr lang="es-ES" sz="2000" b="0">
                <a:solidFill>
                  <a:srgbClr val="265F91"/>
                </a:solidFill>
                <a:latin typeface="Arial" panose="020B0604020202020204" pitchFamily="34" charset="0"/>
                <a:cs typeface="Arial" panose="020B0604020202020204" pitchFamily="34" charset="0"/>
              </a:rPr>
              <a:t>​</a:t>
            </a:r>
            <a:endParaRPr lang="es-GT" sz="2000" b="0">
              <a:solidFill>
                <a:srgbClr val="265F91"/>
              </a:solidFill>
              <a:latin typeface="Arial" panose="020B0604020202020204" pitchFamily="34" charset="0"/>
              <a:cs typeface="Arial" panose="020B0604020202020204" pitchFamily="34" charset="0"/>
            </a:endParaRPr>
          </a:p>
          <a:p>
            <a:pPr algn="just"/>
            <a:br>
              <a:rPr lang="es-GT" sz="2000">
                <a:latin typeface="Montserrat SemiBold"/>
                <a:cs typeface="Arial" panose="020B0604020202020204" pitchFamily="34" charset="0"/>
              </a:rPr>
            </a:br>
            <a:endParaRPr lang="es-GT" sz="2000">
              <a:solidFill>
                <a:schemeClr val="tx1"/>
              </a:solidFill>
              <a:latin typeface="Montserrat SemiBold"/>
              <a:cs typeface="Arial" panose="020B0604020202020204" pitchFamily="34" charset="0"/>
            </a:endParaRPr>
          </a:p>
        </p:txBody>
      </p:sp>
      <p:sp>
        <p:nvSpPr>
          <p:cNvPr id="6" name="Google Shape;373;gf0d58ebd56_0_160">
            <a:extLst>
              <a:ext uri="{FF2B5EF4-FFF2-40B4-BE49-F238E27FC236}">
                <a16:creationId xmlns:a16="http://schemas.microsoft.com/office/drawing/2014/main" id="{64026D8D-CAF3-4F49-A888-D5A31B72F795}"/>
              </a:ext>
            </a:extLst>
          </p:cNvPr>
          <p:cNvSpPr/>
          <p:nvPr/>
        </p:nvSpPr>
        <p:spPr>
          <a:xfrm>
            <a:off x="628649" y="2363792"/>
            <a:ext cx="2818597" cy="2684458"/>
          </a:xfrm>
          <a:prstGeom prst="rect">
            <a:avLst/>
          </a:prstGeom>
          <a:solidFill>
            <a:srgbClr val="5FB1CB"/>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7" name="Google Shape;374;gf0d58ebd56_0_160">
            <a:extLst>
              <a:ext uri="{FF2B5EF4-FFF2-40B4-BE49-F238E27FC236}">
                <a16:creationId xmlns:a16="http://schemas.microsoft.com/office/drawing/2014/main" id="{7CE80240-A770-41DB-9A7F-D668E964FB67}"/>
              </a:ext>
            </a:extLst>
          </p:cNvPr>
          <p:cNvSpPr txBox="1"/>
          <p:nvPr/>
        </p:nvSpPr>
        <p:spPr>
          <a:xfrm>
            <a:off x="749272" y="2698068"/>
            <a:ext cx="2577350" cy="2015906"/>
          </a:xfrm>
          <a:prstGeom prst="rect">
            <a:avLst/>
          </a:prstGeom>
          <a:noFill/>
          <a:ln>
            <a:noFill/>
          </a:ln>
        </p:spPr>
        <p:txBody>
          <a:bodyPr spcFirstLastPara="1" wrap="square" lIns="91425" tIns="91425" rIns="91425" bIns="91425" anchor="t" anchorCtr="0">
            <a:spAutoFit/>
          </a:bodyPr>
          <a:lstStyle/>
          <a:p>
            <a:pPr algn="ctr"/>
            <a:r>
              <a:rPr lang="es-GT" sz="1700" b="1" i="1">
                <a:solidFill>
                  <a:schemeClr val="bg1"/>
                </a:solidFill>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sym typeface="Montserrat SemiBold"/>
              </a:rPr>
              <a:t>Al 31 de agosto de 2023, el Ministerio de Educación</a:t>
            </a:r>
            <a:r>
              <a:rPr lang="es-GT" sz="1700" b="1">
                <a:solidFill>
                  <a:schemeClr val="bg1"/>
                </a:solidFill>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sym typeface="Montserrat SemiBold"/>
              </a:rPr>
              <a:t>, reflejo una ejecución acumulada del 68.61% del presupuesto vigente para dicha cartera</a:t>
            </a:r>
            <a:endParaRPr lang="en-US" sz="1700" b="1">
              <a:solidFill>
                <a:schemeClr val="bg1"/>
              </a:solidFill>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endParaRPr>
          </a:p>
        </p:txBody>
      </p:sp>
      <p:sp>
        <p:nvSpPr>
          <p:cNvPr id="8" name="Google Shape;106;p4">
            <a:extLst>
              <a:ext uri="{FF2B5EF4-FFF2-40B4-BE49-F238E27FC236}">
                <a16:creationId xmlns:a16="http://schemas.microsoft.com/office/drawing/2014/main" id="{339182AE-D42C-5576-FF85-65FE4A026DA2}"/>
              </a:ext>
            </a:extLst>
          </p:cNvPr>
          <p:cNvSpPr txBox="1"/>
          <p:nvPr/>
        </p:nvSpPr>
        <p:spPr>
          <a:xfrm>
            <a:off x="2223541" y="829686"/>
            <a:ext cx="8575041" cy="5693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3100">
                <a:solidFill>
                  <a:srgbClr val="004C82"/>
                </a:solidFill>
                <a:latin typeface="Bebas Neue"/>
                <a:ea typeface="Bebas Neue"/>
                <a:cs typeface="Bebas Neue"/>
                <a:sym typeface="Bebas Neue"/>
              </a:rPr>
              <a:t>¿QUÉ TENDENCIA MUESTRA EL USO DE LOS RECURSOS PÚBLICOS?</a:t>
            </a:r>
            <a:endParaRPr lang="es-GT"/>
          </a:p>
        </p:txBody>
      </p:sp>
    </p:spTree>
    <p:extLst>
      <p:ext uri="{BB962C8B-B14F-4D97-AF65-F5344CB8AC3E}">
        <p14:creationId xmlns:p14="http://schemas.microsoft.com/office/powerpoint/2010/main" val="227958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3">
            <a:extLst>
              <a:ext uri="{FF2B5EF4-FFF2-40B4-BE49-F238E27FC236}">
                <a16:creationId xmlns:a16="http://schemas.microsoft.com/office/drawing/2014/main" id="{749764FF-4B65-462B-8308-061ACBDB27E1}"/>
              </a:ext>
            </a:extLst>
          </p:cNvPr>
          <p:cNvSpPr txBox="1"/>
          <p:nvPr/>
        </p:nvSpPr>
        <p:spPr>
          <a:xfrm>
            <a:off x="1383598" y="5047826"/>
            <a:ext cx="9424800" cy="134806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500"/>
              </a:spcBef>
              <a:spcAft>
                <a:spcPts val="0"/>
              </a:spcAft>
              <a:buClr>
                <a:srgbClr val="000000"/>
              </a:buClr>
              <a:buSzTx/>
              <a:buFont typeface="Arial"/>
              <a:buNone/>
              <a:tabLst/>
              <a:defRPr/>
            </a:pPr>
            <a:r>
              <a:rPr kumimoji="0" lang="es-GT" sz="2100" b="0" i="0" u="none" strike="noStrike" kern="0" cap="none" spc="0" normalizeH="0" baseline="0" noProof="0">
                <a:ln>
                  <a:noFill/>
                </a:ln>
                <a:solidFill>
                  <a:srgbClr val="1E4E79"/>
                </a:solidFill>
                <a:effectLst/>
                <a:uLnTx/>
                <a:uFillTx/>
                <a:latin typeface="Arial" panose="020B0604020202020204" pitchFamily="34" charset="0"/>
                <a:ea typeface="Montserrat Medium"/>
                <a:cs typeface="Arial" panose="020B0604020202020204" pitchFamily="34" charset="0"/>
                <a:sym typeface="Montserrat Medium"/>
              </a:rPr>
              <a:t>“Transformar el Sistema Educativo en los ámbitos pedagógico y administrativo, con enfoque inclusivo y pertinencia socio-cultural, para fortalecer las capacidades de los estudiantes en los procesos de aprendizaje”</a:t>
            </a:r>
            <a:r>
              <a:rPr kumimoji="0" lang="es-GT" sz="2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 </a:t>
            </a:r>
            <a:endParaRPr kumimoji="0" sz="2400" b="0" i="0" u="none" strike="noStrike" kern="0" cap="none" spc="0" normalizeH="0" baseline="0" noProof="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0" indent="0" algn="just" defTabSz="914400" rtl="0" eaLnBrk="1" fontAlgn="auto" latinLnBrk="0" hangingPunct="1">
              <a:lnSpc>
                <a:spcPct val="90000"/>
              </a:lnSpc>
              <a:spcBef>
                <a:spcPts val="500"/>
              </a:spcBef>
              <a:spcAft>
                <a:spcPts val="0"/>
              </a:spcAft>
              <a:buClr>
                <a:srgbClr val="000000"/>
              </a:buClr>
              <a:buSzTx/>
              <a:buFont typeface="Arial"/>
              <a:buNone/>
              <a:tabLst/>
              <a:defRPr/>
            </a:pPr>
            <a:endParaRPr kumimoji="0" sz="15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endParaRPr>
          </a:p>
        </p:txBody>
      </p:sp>
      <p:sp>
        <p:nvSpPr>
          <p:cNvPr id="2" name="Google Shape;98;p3">
            <a:extLst>
              <a:ext uri="{FF2B5EF4-FFF2-40B4-BE49-F238E27FC236}">
                <a16:creationId xmlns:a16="http://schemas.microsoft.com/office/drawing/2014/main" id="{A0EE3184-608D-EB8E-BBF7-BE42A2A642D6}"/>
              </a:ext>
            </a:extLst>
          </p:cNvPr>
          <p:cNvSpPr txBox="1"/>
          <p:nvPr/>
        </p:nvSpPr>
        <p:spPr>
          <a:xfrm>
            <a:off x="3016270" y="4478480"/>
            <a:ext cx="6611433" cy="5693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3100">
                <a:solidFill>
                  <a:srgbClr val="004C82"/>
                </a:solidFill>
                <a:latin typeface="Bebas Neue"/>
                <a:ea typeface="Bebas Neue"/>
                <a:cs typeface="Bebas Neue"/>
                <a:sym typeface="Bebas Neue"/>
              </a:rPr>
              <a:t>PRINCIPAL OBJETIVO DEL MINISTERIO DE EDUCACIÓN</a:t>
            </a:r>
            <a:endParaRPr/>
          </a:p>
        </p:txBody>
      </p:sp>
      <p:pic>
        <p:nvPicPr>
          <p:cNvPr id="7" name="Imagen 6">
            <a:extLst>
              <a:ext uri="{FF2B5EF4-FFF2-40B4-BE49-F238E27FC236}">
                <a16:creationId xmlns:a16="http://schemas.microsoft.com/office/drawing/2014/main" id="{E8C0A85A-EC4B-6D7D-2368-D96E65E529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43313" y="462106"/>
            <a:ext cx="4557346" cy="3655441"/>
          </a:xfrm>
          <a:prstGeom prst="rect">
            <a:avLst/>
          </a:prstGeom>
        </p:spPr>
      </p:pic>
    </p:spTree>
    <p:extLst>
      <p:ext uri="{BB962C8B-B14F-4D97-AF65-F5344CB8AC3E}">
        <p14:creationId xmlns:p14="http://schemas.microsoft.com/office/powerpoint/2010/main" val="67278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oticias de Canción de Abril - TuneCore">
            <a:extLst>
              <a:ext uri="{FF2B5EF4-FFF2-40B4-BE49-F238E27FC236}">
                <a16:creationId xmlns:a16="http://schemas.microsoft.com/office/drawing/2014/main" id="{33CEF56E-36C1-A6B0-7FD1-B220907857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9784" y="362812"/>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81;gf0d58ebd56_0_173">
            <a:extLst>
              <a:ext uri="{FF2B5EF4-FFF2-40B4-BE49-F238E27FC236}">
                <a16:creationId xmlns:a16="http://schemas.microsoft.com/office/drawing/2014/main" id="{E23399D2-7C62-49E1-AFBE-1EF9EDA52E70}"/>
              </a:ext>
            </a:extLst>
          </p:cNvPr>
          <p:cNvSpPr txBox="1"/>
          <p:nvPr/>
        </p:nvSpPr>
        <p:spPr>
          <a:xfrm>
            <a:off x="1225296" y="2207118"/>
            <a:ext cx="7082192" cy="3431678"/>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GT" sz="1700">
                <a:solidFill>
                  <a:srgbClr val="265F91"/>
                </a:solidFill>
                <a:latin typeface="Arial" panose="020B0604020202020204" pitchFamily="34" charset="0"/>
                <a:ea typeface="+mn-lt"/>
                <a:cs typeface="Arial" panose="020B0604020202020204" pitchFamily="34" charset="0"/>
                <a:sym typeface="Montserrat SemiBold"/>
              </a:rPr>
              <a:t>La Política General de Gobierno (PGG) es el plan de acción del Gobierno de Guatemala, en donde se plasman los objetivos estratégicos y los lineamientos de las políticas públicas.</a:t>
            </a:r>
            <a:endParaRPr lang="en-US" sz="1700">
              <a:solidFill>
                <a:srgbClr val="265F91"/>
              </a:solidFill>
              <a:latin typeface="Arial" panose="020B0604020202020204" pitchFamily="34" charset="0"/>
              <a:ea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sz="1700">
              <a:solidFill>
                <a:srgbClr val="265F91"/>
              </a:solidFill>
              <a:latin typeface="Arial" panose="020B0604020202020204" pitchFamily="34" charset="0"/>
              <a:ea typeface="+mn-lt"/>
              <a:cs typeface="Arial" panose="020B0604020202020204" pitchFamily="34" charset="0"/>
            </a:endParaRPr>
          </a:p>
          <a:p>
            <a:pPr algn="just">
              <a:buClr>
                <a:srgbClr val="000000"/>
              </a:buClr>
              <a:defRPr/>
            </a:pPr>
            <a:r>
              <a:rPr lang="es-GT" sz="1700">
                <a:solidFill>
                  <a:srgbClr val="265F91"/>
                </a:solidFill>
                <a:latin typeface="Arial" panose="020B0604020202020204" pitchFamily="34" charset="0"/>
                <a:ea typeface="+mn-lt"/>
                <a:cs typeface="Arial" panose="020B0604020202020204" pitchFamily="34" charset="0"/>
                <a:sym typeface="Montserrat SemiBold"/>
              </a:rPr>
              <a:t>El Ministerio de Educación durante el segundo cuatrimestre          (mayo-agosto) del ejercicio fiscal 2023, colaboró con el cumplimiento de la PGG mediante la asignación de los Programas de Apoyo (Alimentación Escolar, Útiles Escolares, Valija Didáctica, Gratuidad de la Educación y Mantenimiento de Edificios Escolares Públicos) y el Programa Seguro Médico Escolar. </a:t>
            </a:r>
            <a:endParaRPr sz="1700">
              <a:solidFill>
                <a:srgbClr val="265F91"/>
              </a:solidFill>
              <a:latin typeface="Arial" panose="020B0604020202020204" pitchFamily="34" charset="0"/>
              <a:ea typeface="+mn-lt"/>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sz="1800" b="1" i="0" u="none" strike="noStrike" kern="0" cap="none" spc="0" normalizeH="0" baseline="0" noProof="0">
              <a:ln>
                <a:noFill/>
              </a:ln>
              <a:effectLst/>
              <a:uLnTx/>
              <a:uFillTx/>
              <a:latin typeface="monserrat semibold"/>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400" b="1" i="0" u="none" strike="noStrike" kern="0" cap="none" spc="0" normalizeH="0" baseline="0" noProof="0">
              <a:ln>
                <a:noFill/>
              </a:ln>
              <a:solidFill>
                <a:srgbClr val="FF0000"/>
              </a:solidFill>
              <a:effectLst/>
              <a:uLnTx/>
              <a:uFillTx/>
              <a:latin typeface="monserrat semibold"/>
              <a:ea typeface="Calibri"/>
              <a:cs typeface="Calibri"/>
            </a:endParaRPr>
          </a:p>
        </p:txBody>
      </p:sp>
      <p:sp>
        <p:nvSpPr>
          <p:cNvPr id="9" name="Google Shape;382;gf0d58ebd56_0_173">
            <a:extLst>
              <a:ext uri="{FF2B5EF4-FFF2-40B4-BE49-F238E27FC236}">
                <a16:creationId xmlns:a16="http://schemas.microsoft.com/office/drawing/2014/main" id="{50C656CB-1E2A-4451-AA57-68AFFF80227C}"/>
              </a:ext>
            </a:extLst>
          </p:cNvPr>
          <p:cNvSpPr/>
          <p:nvPr/>
        </p:nvSpPr>
        <p:spPr>
          <a:xfrm>
            <a:off x="8535691" y="2136252"/>
            <a:ext cx="3299093" cy="2973600"/>
          </a:xfrm>
          <a:prstGeom prst="rect">
            <a:avLst/>
          </a:prstGeom>
          <a:solidFill>
            <a:srgbClr val="5FB1CB"/>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0000"/>
              </a:solidFill>
              <a:effectLst/>
              <a:uLnTx/>
              <a:uFillTx/>
              <a:latin typeface="Arial"/>
              <a:cs typeface="Arial"/>
              <a:sym typeface="Arial"/>
            </a:endParaRPr>
          </a:p>
        </p:txBody>
      </p:sp>
      <p:sp>
        <p:nvSpPr>
          <p:cNvPr id="10" name="Google Shape;383;gf0d58ebd56_0_173">
            <a:extLst>
              <a:ext uri="{FF2B5EF4-FFF2-40B4-BE49-F238E27FC236}">
                <a16:creationId xmlns:a16="http://schemas.microsoft.com/office/drawing/2014/main" id="{A9812286-20E5-421A-AC0B-9EC31143C157}"/>
              </a:ext>
            </a:extLst>
          </p:cNvPr>
          <p:cNvSpPr txBox="1"/>
          <p:nvPr/>
        </p:nvSpPr>
        <p:spPr>
          <a:xfrm>
            <a:off x="8535691" y="2976736"/>
            <a:ext cx="3299093" cy="1292631"/>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1800" b="1"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ontserrat SemiBold"/>
                <a:cs typeface="Arial" panose="020B0604020202020204" pitchFamily="34" charset="0"/>
                <a:sym typeface="Montserrat SemiBold"/>
              </a:rPr>
              <a:t>Se contribuyó con los pilares de Desarrollo Social y Estado Responsable, Transparente y Efectivo</a:t>
            </a:r>
            <a:r>
              <a:rPr kumimoji="0" lang="es-GT" sz="1800" b="1"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Montserrat"/>
                <a:ea typeface="Montserrat SemiBold"/>
                <a:cs typeface="Montserrat SemiBold"/>
                <a:sym typeface="Montserrat SemiBold"/>
              </a:rPr>
              <a:t>.</a:t>
            </a:r>
            <a:endParaRPr lang="en-US" sz="1400" b="1"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Montserrat"/>
              <a:ea typeface="Montserrat SemiBold"/>
              <a:cs typeface="Montserrat SemiBold"/>
            </a:endParaRPr>
          </a:p>
        </p:txBody>
      </p:sp>
      <p:sp>
        <p:nvSpPr>
          <p:cNvPr id="2" name="Google Shape;106;p4">
            <a:extLst>
              <a:ext uri="{FF2B5EF4-FFF2-40B4-BE49-F238E27FC236}">
                <a16:creationId xmlns:a16="http://schemas.microsoft.com/office/drawing/2014/main" id="{5D733950-E441-8052-AC1F-DC794B3E336B}"/>
              </a:ext>
            </a:extLst>
          </p:cNvPr>
          <p:cNvSpPr txBox="1"/>
          <p:nvPr/>
        </p:nvSpPr>
        <p:spPr>
          <a:xfrm>
            <a:off x="2304054" y="649858"/>
            <a:ext cx="7583891"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¿QUÉ RESULTADOS SE OBTUVIERON EN EL MARCO DE LA PGG?</a:t>
            </a:r>
            <a:endParaRPr lang="es-GT"/>
          </a:p>
        </p:txBody>
      </p:sp>
    </p:spTree>
    <p:extLst>
      <p:ext uri="{BB962C8B-B14F-4D97-AF65-F5344CB8AC3E}">
        <p14:creationId xmlns:p14="http://schemas.microsoft.com/office/powerpoint/2010/main" val="83968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conos de Transparencia - 450 iconos vectoriales gratis">
            <a:extLst>
              <a:ext uri="{FF2B5EF4-FFF2-40B4-BE49-F238E27FC236}">
                <a16:creationId xmlns:a16="http://schemas.microsoft.com/office/drawing/2014/main" id="{4074EAA9-9DE1-EA95-2715-27637A1C82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655" y="232480"/>
            <a:ext cx="1199106" cy="119910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90;gf0d58ebd56_0_182">
            <a:extLst>
              <a:ext uri="{FF2B5EF4-FFF2-40B4-BE49-F238E27FC236}">
                <a16:creationId xmlns:a16="http://schemas.microsoft.com/office/drawing/2014/main" id="{5F7FE3CF-6B00-48D6-AE65-1D7037272766}"/>
              </a:ext>
            </a:extLst>
          </p:cNvPr>
          <p:cNvSpPr txBox="1"/>
          <p:nvPr/>
        </p:nvSpPr>
        <p:spPr>
          <a:xfrm>
            <a:off x="1152144" y="1431587"/>
            <a:ext cx="10219016" cy="4124176"/>
          </a:xfrm>
          <a:prstGeom prst="rect">
            <a:avLst/>
          </a:prstGeom>
          <a:noFill/>
          <a:ln>
            <a:noFill/>
          </a:ln>
        </p:spPr>
        <p:txBody>
          <a:bodyPr spcFirstLastPara="1" wrap="square" lIns="91425" tIns="91425" rIns="91425" bIns="91425" anchor="t" anchorCtr="0">
            <a:spAutoFit/>
          </a:bodyPr>
          <a:lstStyle/>
          <a:p>
            <a:pPr lvl="0" algn="just">
              <a:lnSpc>
                <a:spcPct val="100000"/>
              </a:lnSpc>
              <a:spcBef>
                <a:spcPts val="0"/>
              </a:spcBef>
              <a:spcAft>
                <a:spcPts val="0"/>
              </a:spcAft>
            </a:pPr>
            <a:r>
              <a:rPr lang="es-GT" sz="1600">
                <a:solidFill>
                  <a:srgbClr val="265F91"/>
                </a:solidFill>
                <a:latin typeface="Arial" panose="020B0604020202020204" pitchFamily="34" charset="0"/>
                <a:ea typeface="+mn-lt"/>
                <a:cs typeface="Arial" panose="020B0604020202020204" pitchFamily="34" charset="0"/>
                <a:sym typeface="Montserrat SemiBold"/>
              </a:rPr>
              <a:t>Para garantizar el uso adecuado del dinero público y el avance en el cumplimiento de los objetivos de Estado, el Ministerio de Educación, a través de la Dirección de Auditoría Interna -DIDAI-, cuenta con un Plan de Auditoría en el cual se pretenden realizar revisiones periódicas a cada una de las diferentes Unidades Ejecutoras, con la finalidad de poder determinar la razonabilidad del gasto.</a:t>
            </a:r>
            <a:endParaRPr lang="en-US" sz="1600">
              <a:solidFill>
                <a:srgbClr val="265F91"/>
              </a:solidFill>
              <a:latin typeface="Arial" panose="020B0604020202020204" pitchFamily="34" charset="0"/>
              <a:ea typeface="+mn-lt"/>
              <a:cs typeface="Arial" panose="020B0604020202020204" pitchFamily="34" charset="0"/>
            </a:endParaRPr>
          </a:p>
          <a:p>
            <a:pPr lvl="0" algn="just">
              <a:lnSpc>
                <a:spcPct val="100000"/>
              </a:lnSpc>
              <a:spcBef>
                <a:spcPts val="0"/>
              </a:spcBef>
              <a:spcAft>
                <a:spcPts val="0"/>
              </a:spcAft>
            </a:pPr>
            <a:endParaRPr sz="1600">
              <a:solidFill>
                <a:srgbClr val="265F91"/>
              </a:solidFill>
              <a:latin typeface="Arial" panose="020B0604020202020204" pitchFamily="34" charset="0"/>
              <a:ea typeface="+mn-lt"/>
              <a:cs typeface="Arial" panose="020B0604020202020204" pitchFamily="34" charset="0"/>
            </a:endParaRPr>
          </a:p>
          <a:p>
            <a:pPr lvl="0" algn="just">
              <a:lnSpc>
                <a:spcPct val="100000"/>
              </a:lnSpc>
              <a:spcBef>
                <a:spcPts val="0"/>
              </a:spcBef>
              <a:spcAft>
                <a:spcPts val="0"/>
              </a:spcAft>
            </a:pPr>
            <a:r>
              <a:rPr lang="es-GT" sz="1600">
                <a:solidFill>
                  <a:srgbClr val="265F91"/>
                </a:solidFill>
                <a:latin typeface="Arial" panose="020B0604020202020204" pitchFamily="34" charset="0"/>
                <a:ea typeface="+mn-lt"/>
                <a:cs typeface="Arial" panose="020B0604020202020204" pitchFamily="34" charset="0"/>
                <a:sym typeface="Montserrat SemiBold"/>
              </a:rPr>
              <a:t>Asimismo, el Ministerio de Educación a través de la Resolución No. 47-2023 de fecha 06 de enero de 2023, aprobó las Normas Generales para la Ejecución Presupuestaria y Financiera, así como las Normas de Austeridad y Contención del gasto correspondientes al Ejercicio Fiscal 2023.</a:t>
            </a:r>
            <a:endParaRPr sz="1600">
              <a:solidFill>
                <a:srgbClr val="265F91"/>
              </a:solidFill>
              <a:latin typeface="Arial" panose="020B0604020202020204" pitchFamily="34" charset="0"/>
              <a:ea typeface="+mn-lt"/>
              <a:cs typeface="Arial" panose="020B0604020202020204" pitchFamily="34" charset="0"/>
            </a:endParaRPr>
          </a:p>
          <a:p>
            <a:pPr lvl="0" algn="just">
              <a:lnSpc>
                <a:spcPct val="100000"/>
              </a:lnSpc>
              <a:spcBef>
                <a:spcPts val="0"/>
              </a:spcBef>
              <a:spcAft>
                <a:spcPts val="0"/>
              </a:spcAft>
            </a:pPr>
            <a:endParaRPr sz="1600">
              <a:solidFill>
                <a:srgbClr val="265F91"/>
              </a:solidFill>
              <a:latin typeface="Arial" panose="020B0604020202020204" pitchFamily="34" charset="0"/>
              <a:ea typeface="+mn-lt"/>
              <a:cs typeface="Arial" panose="020B0604020202020204" pitchFamily="34" charset="0"/>
            </a:endParaRPr>
          </a:p>
          <a:p>
            <a:pPr algn="just"/>
            <a:r>
              <a:rPr lang="es-GT" sz="1600">
                <a:solidFill>
                  <a:srgbClr val="265F91"/>
                </a:solidFill>
                <a:latin typeface="Arial" panose="020B0604020202020204" pitchFamily="34" charset="0"/>
                <a:ea typeface="+mn-lt"/>
                <a:cs typeface="Arial" panose="020B0604020202020204" pitchFamily="34" charset="0"/>
                <a:sym typeface="Montserrat SemiBold"/>
              </a:rPr>
              <a:t>Se da el estricto cumplimiento por parte de todas las dependencias que integran el Ministerio de Educación, a las “Disposiciones Presidenciales para la Eficiencia, Control y Priorización del Gasto Público durante el ejercicio fiscal 2023” trasladas por medio del Oficio Circular Número 01-2023/MINFIN, de fecha 28 de julio de2023. </a:t>
            </a:r>
          </a:p>
          <a:p>
            <a:pPr algn="just"/>
            <a:endParaRPr lang="es-GT" sz="1600">
              <a:solidFill>
                <a:srgbClr val="265F91"/>
              </a:solidFill>
              <a:latin typeface="Arial" panose="020B0604020202020204" pitchFamily="34" charset="0"/>
              <a:ea typeface="+mn-lt"/>
              <a:cs typeface="Arial" panose="020B0604020202020204" pitchFamily="34" charset="0"/>
              <a:sym typeface="Montserrat SemiBold"/>
            </a:endParaRPr>
          </a:p>
          <a:p>
            <a:pPr algn="just"/>
            <a:r>
              <a:rPr lang="es-GT" sz="1600">
                <a:solidFill>
                  <a:srgbClr val="265F91"/>
                </a:solidFill>
                <a:latin typeface="Arial" panose="020B0604020202020204" pitchFamily="34" charset="0"/>
                <a:ea typeface="+mn-lt"/>
                <a:cs typeface="Arial" panose="020B0604020202020204" pitchFamily="34" charset="0"/>
                <a:sym typeface="Montserrat SemiBold"/>
              </a:rPr>
              <a:t>Asimismo, dentro de la página web del Ministerio de Educación, se encuentra publicado el tablero de rendición de cuentas, mecanismo que permite evidenciar la ejecución presupuestaria de forma mensual.</a:t>
            </a:r>
            <a:endParaRPr sz="1600">
              <a:solidFill>
                <a:srgbClr val="265F91"/>
              </a:solidFill>
              <a:latin typeface="Arial" panose="020B0604020202020204" pitchFamily="34" charset="0"/>
              <a:ea typeface="+mn-lt"/>
              <a:cs typeface="Arial" panose="020B0604020202020204" pitchFamily="34" charset="0"/>
            </a:endParaRPr>
          </a:p>
        </p:txBody>
      </p:sp>
      <p:sp>
        <p:nvSpPr>
          <p:cNvPr id="3" name="Google Shape;106;p4">
            <a:extLst>
              <a:ext uri="{FF2B5EF4-FFF2-40B4-BE49-F238E27FC236}">
                <a16:creationId xmlns:a16="http://schemas.microsoft.com/office/drawing/2014/main" id="{860F0A0E-802C-93EB-7C06-6FB4CC989F21}"/>
              </a:ext>
            </a:extLst>
          </p:cNvPr>
          <p:cNvSpPr txBox="1"/>
          <p:nvPr/>
        </p:nvSpPr>
        <p:spPr>
          <a:xfrm>
            <a:off x="1811900" y="525122"/>
            <a:ext cx="6855021"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¿QUÉ MEDIDAS DE TRANSPARENCIA SE HAN APLICADO?</a:t>
            </a:r>
            <a:endParaRPr lang="es-GT"/>
          </a:p>
        </p:txBody>
      </p:sp>
    </p:spTree>
    <p:extLst>
      <p:ext uri="{BB962C8B-B14F-4D97-AF65-F5344CB8AC3E}">
        <p14:creationId xmlns:p14="http://schemas.microsoft.com/office/powerpoint/2010/main" val="169961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90;gf0d58ebd56_0_182">
            <a:extLst>
              <a:ext uri="{FF2B5EF4-FFF2-40B4-BE49-F238E27FC236}">
                <a16:creationId xmlns:a16="http://schemas.microsoft.com/office/drawing/2014/main" id="{5F7FE3CF-6B00-48D6-AE65-1D7037272766}"/>
              </a:ext>
            </a:extLst>
          </p:cNvPr>
          <p:cNvSpPr txBox="1"/>
          <p:nvPr/>
        </p:nvSpPr>
        <p:spPr>
          <a:xfrm>
            <a:off x="1517904" y="2360165"/>
            <a:ext cx="9363456" cy="2923847"/>
          </a:xfrm>
          <a:prstGeom prst="rect">
            <a:avLst/>
          </a:prstGeom>
          <a:noFill/>
          <a:ln>
            <a:noFill/>
          </a:ln>
        </p:spPr>
        <p:txBody>
          <a:bodyPr spcFirstLastPara="1" wrap="square" lIns="91425" tIns="91425" rIns="91425" bIns="91425" anchor="t" anchorCtr="0">
            <a:spAutoFit/>
          </a:bodyPr>
          <a:lstStyle/>
          <a:p>
            <a:pPr marL="285750" indent="-285750" algn="just">
              <a:buFont typeface="Arial"/>
              <a:buChar char="•"/>
            </a:pPr>
            <a:r>
              <a:rPr lang="es-GT" sz="2000">
                <a:solidFill>
                  <a:srgbClr val="265F91"/>
                </a:solidFill>
                <a:latin typeface="Arial" panose="020B0604020202020204" pitchFamily="34" charset="0"/>
                <a:ea typeface="+mn-lt"/>
                <a:cs typeface="Arial" panose="020B0604020202020204" pitchFamily="34" charset="0"/>
              </a:rPr>
              <a:t>Garantizar la continuidad de los procesos de enseñanza aprendizaje ante los efectos provocados por fenómenos climatológicos que puedan suscitarse en el territorio nacional y que afecten la continuidad de la presencialidad en el desarrollo de las actividades educativas.</a:t>
            </a:r>
          </a:p>
          <a:p>
            <a:pPr marL="285750" indent="-285750" algn="just">
              <a:buFont typeface="Arial"/>
              <a:buChar char="•"/>
            </a:pPr>
            <a:endParaRPr lang="es-GT" sz="2000">
              <a:solidFill>
                <a:srgbClr val="265F91"/>
              </a:solidFill>
              <a:latin typeface="Arial" panose="020B0604020202020204" pitchFamily="34" charset="0"/>
              <a:ea typeface="+mn-lt"/>
              <a:cs typeface="Arial" panose="020B0604020202020204" pitchFamily="34" charset="0"/>
            </a:endParaRPr>
          </a:p>
          <a:p>
            <a:pPr marL="285750" indent="-285750" algn="just">
              <a:buFont typeface="Arial"/>
              <a:buChar char="•"/>
            </a:pPr>
            <a:r>
              <a:rPr lang="es-GT" sz="2000">
                <a:solidFill>
                  <a:srgbClr val="265F91"/>
                </a:solidFill>
                <a:latin typeface="Arial" panose="020B0604020202020204" pitchFamily="34" charset="0"/>
                <a:ea typeface="+mn-lt"/>
                <a:cs typeface="Arial" panose="020B0604020202020204" pitchFamily="34" charset="0"/>
                <a:sym typeface="Montserrat SemiBold"/>
              </a:rPr>
              <a:t>Ante las condiciones climáticas que afectan la producción agrícola en el territorio nacional, uno de los desafíos será contar con existencia suficiente de alimentos para la entrega del programa de alimentación escolar.</a:t>
            </a:r>
            <a:endParaRPr lang="es-GT" sz="2000">
              <a:solidFill>
                <a:srgbClr val="265F91"/>
              </a:solidFill>
              <a:latin typeface="Arial" panose="020B0604020202020204" pitchFamily="34" charset="0"/>
              <a:ea typeface="+mn-lt"/>
              <a:cs typeface="Arial" panose="020B0604020202020204" pitchFamily="34" charset="0"/>
            </a:endParaRPr>
          </a:p>
          <a:p>
            <a:pPr marL="285750" indent="-285750" algn="just">
              <a:buFont typeface="Arial"/>
              <a:buChar char="•"/>
            </a:pPr>
            <a:endParaRPr lang="es-GT" b="1">
              <a:latin typeface="Montserrat SemiBold"/>
              <a:ea typeface="+mn-lt"/>
              <a:cs typeface="+mn-lt"/>
            </a:endParaRPr>
          </a:p>
        </p:txBody>
      </p:sp>
      <p:pic>
        <p:nvPicPr>
          <p:cNvPr id="4" name="Picture 4">
            <a:extLst>
              <a:ext uri="{FF2B5EF4-FFF2-40B4-BE49-F238E27FC236}">
                <a16:creationId xmlns:a16="http://schemas.microsoft.com/office/drawing/2014/main" id="{9E127486-D362-28F6-E0E8-637F6B783A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932" y="520588"/>
            <a:ext cx="1627031" cy="1644195"/>
          </a:xfrm>
          <a:prstGeom prst="rect">
            <a:avLst/>
          </a:prstGeom>
        </p:spPr>
      </p:pic>
      <p:sp>
        <p:nvSpPr>
          <p:cNvPr id="2" name="Google Shape;106;p4">
            <a:extLst>
              <a:ext uri="{FF2B5EF4-FFF2-40B4-BE49-F238E27FC236}">
                <a16:creationId xmlns:a16="http://schemas.microsoft.com/office/drawing/2014/main" id="{F7DB1A0F-CF16-767D-1C04-08B57EBE528C}"/>
              </a:ext>
            </a:extLst>
          </p:cNvPr>
          <p:cNvSpPr txBox="1"/>
          <p:nvPr/>
        </p:nvSpPr>
        <p:spPr>
          <a:xfrm>
            <a:off x="2394997" y="692874"/>
            <a:ext cx="4105366"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¿QUÉ DESAFÍOS INSTITUCIONALES SE ESPERAN DURANTE 2023?</a:t>
            </a:r>
            <a:endParaRPr lang="es-GT"/>
          </a:p>
        </p:txBody>
      </p:sp>
    </p:spTree>
    <p:extLst>
      <p:ext uri="{BB962C8B-B14F-4D97-AF65-F5344CB8AC3E}">
        <p14:creationId xmlns:p14="http://schemas.microsoft.com/office/powerpoint/2010/main" val="1883921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7B0DCD-1018-C3F4-5E4C-B8552DAE7CD4}"/>
              </a:ext>
            </a:extLst>
          </p:cNvPr>
          <p:cNvPicPr>
            <a:picLocks noChangeAspect="1"/>
          </p:cNvPicPr>
          <p:nvPr/>
        </p:nvPicPr>
        <p:blipFill>
          <a:blip r:embed="rId2"/>
          <a:stretch>
            <a:fillRect/>
          </a:stretch>
        </p:blipFill>
        <p:spPr>
          <a:xfrm>
            <a:off x="14113" y="45466"/>
            <a:ext cx="12177887" cy="6851650"/>
          </a:xfrm>
          <a:prstGeom prst="rect">
            <a:avLst/>
          </a:prstGeom>
        </p:spPr>
      </p:pic>
      <p:pic>
        <p:nvPicPr>
          <p:cNvPr id="4" name="Imagen 3">
            <a:extLst>
              <a:ext uri="{FF2B5EF4-FFF2-40B4-BE49-F238E27FC236}">
                <a16:creationId xmlns:a16="http://schemas.microsoft.com/office/drawing/2014/main" id="{7BEBEE5E-8C4E-D3A4-0CE0-3E49ECB379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Tree>
    <p:extLst>
      <p:ext uri="{BB962C8B-B14F-4D97-AF65-F5344CB8AC3E}">
        <p14:creationId xmlns:p14="http://schemas.microsoft.com/office/powerpoint/2010/main" val="193801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3" name="Imagen 2">
            <a:extLst>
              <a:ext uri="{FF2B5EF4-FFF2-40B4-BE49-F238E27FC236}">
                <a16:creationId xmlns:a16="http://schemas.microsoft.com/office/drawing/2014/main" id="{36172FF4-A6D7-0C3C-82E8-1D9546278865}"/>
              </a:ext>
            </a:extLst>
          </p:cNvPr>
          <p:cNvPicPr>
            <a:picLocks noChangeAspect="1"/>
          </p:cNvPicPr>
          <p:nvPr/>
        </p:nvPicPr>
        <p:blipFill>
          <a:blip r:embed="rId3"/>
          <a:stretch>
            <a:fillRect/>
          </a:stretch>
        </p:blipFill>
        <p:spPr>
          <a:xfrm>
            <a:off x="17985" y="6350"/>
            <a:ext cx="12177887" cy="6851650"/>
          </a:xfrm>
          <a:prstGeom prst="rect">
            <a:avLst/>
          </a:prstGeom>
        </p:spPr>
      </p:pic>
      <p:pic>
        <p:nvPicPr>
          <p:cNvPr id="4" name="Imagen 3">
            <a:extLst>
              <a:ext uri="{FF2B5EF4-FFF2-40B4-BE49-F238E27FC236}">
                <a16:creationId xmlns:a16="http://schemas.microsoft.com/office/drawing/2014/main" id="{2AE04A53-DA70-7A7F-A21F-C2C666F8FF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
        <p:nvSpPr>
          <p:cNvPr id="6" name="Google Shape;98;p3">
            <a:extLst>
              <a:ext uri="{FF2B5EF4-FFF2-40B4-BE49-F238E27FC236}">
                <a16:creationId xmlns:a16="http://schemas.microsoft.com/office/drawing/2014/main" id="{FA36F34B-BF89-1F06-4988-6E1D6DE3F16A}"/>
              </a:ext>
            </a:extLst>
          </p:cNvPr>
          <p:cNvSpPr txBox="1"/>
          <p:nvPr/>
        </p:nvSpPr>
        <p:spPr>
          <a:xfrm>
            <a:off x="4043316" y="2835195"/>
            <a:ext cx="410536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5400">
                <a:solidFill>
                  <a:schemeClr val="bg1"/>
                </a:solidFill>
                <a:latin typeface="Bebas Neue"/>
                <a:ea typeface="Bebas Neue"/>
                <a:cs typeface="Bebas Neue"/>
                <a:sym typeface="Bebas Neue"/>
              </a:rPr>
              <a:t>PARTE GENERAL</a:t>
            </a:r>
            <a:endParaRPr sz="54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 name="Grupo 3">
            <a:extLst>
              <a:ext uri="{FF2B5EF4-FFF2-40B4-BE49-F238E27FC236}">
                <a16:creationId xmlns:a16="http://schemas.microsoft.com/office/drawing/2014/main" id="{A5A0B1CA-05C8-446F-B689-4869A05BF034}"/>
              </a:ext>
            </a:extLst>
          </p:cNvPr>
          <p:cNvGrpSpPr/>
          <p:nvPr/>
        </p:nvGrpSpPr>
        <p:grpSpPr>
          <a:xfrm>
            <a:off x="9035997" y="2431003"/>
            <a:ext cx="2520186" cy="2944905"/>
            <a:chOff x="9543641" y="2193184"/>
            <a:chExt cx="2520186" cy="2944905"/>
          </a:xfrm>
        </p:grpSpPr>
        <p:sp>
          <p:nvSpPr>
            <p:cNvPr id="6" name="Google Shape;125;gf0d19952ec_6_5">
              <a:extLst>
                <a:ext uri="{FF2B5EF4-FFF2-40B4-BE49-F238E27FC236}">
                  <a16:creationId xmlns:a16="http://schemas.microsoft.com/office/drawing/2014/main" id="{4C61258B-584C-44BF-8DD3-18AFEA6A91A4}"/>
                </a:ext>
              </a:extLst>
            </p:cNvPr>
            <p:cNvSpPr txBox="1"/>
            <p:nvPr/>
          </p:nvSpPr>
          <p:spPr>
            <a:xfrm>
              <a:off x="9543641" y="2193184"/>
              <a:ext cx="2520186" cy="1968600"/>
            </a:xfrm>
            <a:prstGeom prst="rect">
              <a:avLst/>
            </a:prstGeom>
            <a:noFill/>
            <a:ln>
              <a:noFill/>
            </a:ln>
          </p:spPr>
          <p:txBody>
            <a:bodyPr spcFirstLastPara="1" wrap="square" lIns="91425" tIns="45700" rIns="91425" bIns="45700" anchor="t" anchorCtr="0">
              <a:normAutofit/>
            </a:bodyPr>
            <a:lstStyle/>
            <a:p>
              <a:pPr marL="92075" marR="0" lvl="1" indent="0" algn="ctr" defTabSz="914400" rtl="0" eaLnBrk="1" fontAlgn="auto" latinLnBrk="0" hangingPunct="1">
                <a:lnSpc>
                  <a:spcPct val="90000"/>
                </a:lnSpc>
                <a:spcBef>
                  <a:spcPts val="500"/>
                </a:spcBef>
                <a:spcAft>
                  <a:spcPts val="0"/>
                </a:spcAft>
                <a:buClrTx/>
                <a:buSzTx/>
                <a:buFontTx/>
                <a:buNone/>
                <a:tabLst/>
                <a:defRPr/>
              </a:pPr>
              <a:r>
                <a:rPr lang="es-GT" sz="3100">
                  <a:solidFill>
                    <a:srgbClr val="004C82"/>
                  </a:solidFill>
                  <a:latin typeface="Bebas Neue"/>
                  <a:sym typeface="Montserrat SemiBold"/>
                </a:rPr>
                <a:t>Porcentaje de Ejecución</a:t>
              </a:r>
              <a:endParaRPr sz="3100">
                <a:solidFill>
                  <a:srgbClr val="004C82"/>
                </a:solidFill>
                <a:latin typeface="Bebas Neue"/>
                <a:sym typeface="Montserrat SemiBold"/>
              </a:endParaRPr>
            </a:p>
            <a:p>
              <a:pPr marL="0" marR="0" lvl="1" indent="0" algn="ctr" defTabSz="914400" rtl="0" eaLnBrk="1" fontAlgn="auto" latinLnBrk="0" hangingPunct="1">
                <a:lnSpc>
                  <a:spcPct val="90000"/>
                </a:lnSpc>
                <a:spcBef>
                  <a:spcPts val="500"/>
                </a:spcBef>
                <a:spcAft>
                  <a:spcPts val="0"/>
                </a:spcAft>
                <a:buClrTx/>
                <a:buSzTx/>
                <a:buFontTx/>
                <a:buNone/>
                <a:tabLst/>
                <a:defRPr/>
              </a:pPr>
              <a:r>
                <a:rPr lang="es-GT" sz="3100">
                  <a:solidFill>
                    <a:srgbClr val="004C82"/>
                  </a:solidFill>
                  <a:latin typeface="Bebas Neue"/>
                  <a:sym typeface="Montserrat SemiBold"/>
                </a:rPr>
                <a:t> 68.61 %</a:t>
              </a:r>
              <a:endParaRPr sz="3100">
                <a:solidFill>
                  <a:srgbClr val="004C82"/>
                </a:solidFill>
                <a:latin typeface="Bebas Neue"/>
                <a:sym typeface="Montserrat SemiBold"/>
              </a:endParaRPr>
            </a:p>
            <a:p>
              <a:pPr marL="457200" marR="0" lvl="1" indent="0" algn="l" defTabSz="914400" rtl="0" eaLnBrk="1" fontAlgn="auto" latinLnBrk="0" hangingPunct="1">
                <a:lnSpc>
                  <a:spcPct val="90000"/>
                </a:lnSpc>
                <a:spcBef>
                  <a:spcPts val="50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1" indent="-87630" algn="l" defTabSz="914400" rtl="0" eaLnBrk="1" fontAlgn="auto" latinLnBrk="0" hangingPunct="1">
                <a:lnSpc>
                  <a:spcPct val="90000"/>
                </a:lnSpc>
                <a:spcBef>
                  <a:spcPts val="50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Google Shape;140;gf0d19952ec_6_5">
              <a:extLst>
                <a:ext uri="{FF2B5EF4-FFF2-40B4-BE49-F238E27FC236}">
                  <a16:creationId xmlns:a16="http://schemas.microsoft.com/office/drawing/2014/main" id="{11424984-B6A5-4543-A452-A8BF9A626059}"/>
                </a:ext>
              </a:extLst>
            </p:cNvPr>
            <p:cNvSpPr/>
            <p:nvPr/>
          </p:nvSpPr>
          <p:spPr>
            <a:xfrm>
              <a:off x="10257846" y="4052725"/>
              <a:ext cx="911032" cy="916655"/>
            </a:xfrm>
            <a:custGeom>
              <a:avLst/>
              <a:gdLst/>
              <a:ahLst/>
              <a:cxnLst/>
              <a:rect l="l" t="t" r="r" b="b"/>
              <a:pathLst>
                <a:path w="487" h="487" extrusionOk="0">
                  <a:moveTo>
                    <a:pt x="443" y="381"/>
                  </a:moveTo>
                  <a:lnTo>
                    <a:pt x="442" y="376"/>
                  </a:lnTo>
                  <a:lnTo>
                    <a:pt x="441" y="372"/>
                  </a:lnTo>
                  <a:lnTo>
                    <a:pt x="430" y="360"/>
                  </a:lnTo>
                  <a:lnTo>
                    <a:pt x="422" y="349"/>
                  </a:lnTo>
                  <a:lnTo>
                    <a:pt x="413" y="338"/>
                  </a:lnTo>
                  <a:lnTo>
                    <a:pt x="407" y="329"/>
                  </a:lnTo>
                  <a:lnTo>
                    <a:pt x="413" y="314"/>
                  </a:lnTo>
                  <a:lnTo>
                    <a:pt x="419" y="300"/>
                  </a:lnTo>
                  <a:lnTo>
                    <a:pt x="478" y="291"/>
                  </a:lnTo>
                  <a:lnTo>
                    <a:pt x="481" y="290"/>
                  </a:lnTo>
                  <a:lnTo>
                    <a:pt x="483" y="287"/>
                  </a:lnTo>
                  <a:lnTo>
                    <a:pt x="486" y="283"/>
                  </a:lnTo>
                  <a:lnTo>
                    <a:pt x="487" y="279"/>
                  </a:lnTo>
                  <a:lnTo>
                    <a:pt x="487" y="209"/>
                  </a:lnTo>
                  <a:lnTo>
                    <a:pt x="486" y="205"/>
                  </a:lnTo>
                  <a:lnTo>
                    <a:pt x="483" y="201"/>
                  </a:lnTo>
                  <a:lnTo>
                    <a:pt x="481" y="199"/>
                  </a:lnTo>
                  <a:lnTo>
                    <a:pt x="477" y="197"/>
                  </a:lnTo>
                  <a:lnTo>
                    <a:pt x="420" y="188"/>
                  </a:lnTo>
                  <a:lnTo>
                    <a:pt x="414" y="174"/>
                  </a:lnTo>
                  <a:lnTo>
                    <a:pt x="407" y="157"/>
                  </a:lnTo>
                  <a:lnTo>
                    <a:pt x="413" y="147"/>
                  </a:lnTo>
                  <a:lnTo>
                    <a:pt x="424" y="134"/>
                  </a:lnTo>
                  <a:lnTo>
                    <a:pt x="434" y="122"/>
                  </a:lnTo>
                  <a:lnTo>
                    <a:pt x="440" y="114"/>
                  </a:lnTo>
                  <a:lnTo>
                    <a:pt x="441" y="111"/>
                  </a:lnTo>
                  <a:lnTo>
                    <a:pt x="442" y="107"/>
                  </a:lnTo>
                  <a:lnTo>
                    <a:pt x="441" y="104"/>
                  </a:lnTo>
                  <a:lnTo>
                    <a:pt x="439" y="99"/>
                  </a:lnTo>
                  <a:lnTo>
                    <a:pt x="435" y="93"/>
                  </a:lnTo>
                  <a:lnTo>
                    <a:pt x="428" y="87"/>
                  </a:lnTo>
                  <a:lnTo>
                    <a:pt x="411" y="68"/>
                  </a:lnTo>
                  <a:lnTo>
                    <a:pt x="387" y="46"/>
                  </a:lnTo>
                  <a:lnTo>
                    <a:pt x="384" y="44"/>
                  </a:lnTo>
                  <a:lnTo>
                    <a:pt x="380" y="43"/>
                  </a:lnTo>
                  <a:lnTo>
                    <a:pt x="375" y="44"/>
                  </a:lnTo>
                  <a:lnTo>
                    <a:pt x="372" y="46"/>
                  </a:lnTo>
                  <a:lnTo>
                    <a:pt x="327" y="79"/>
                  </a:lnTo>
                  <a:lnTo>
                    <a:pt x="312" y="73"/>
                  </a:lnTo>
                  <a:lnTo>
                    <a:pt x="299" y="67"/>
                  </a:lnTo>
                  <a:lnTo>
                    <a:pt x="290" y="9"/>
                  </a:lnTo>
                  <a:lnTo>
                    <a:pt x="289" y="6"/>
                  </a:lnTo>
                  <a:lnTo>
                    <a:pt x="286" y="3"/>
                  </a:lnTo>
                  <a:lnTo>
                    <a:pt x="282" y="0"/>
                  </a:lnTo>
                  <a:lnTo>
                    <a:pt x="278" y="0"/>
                  </a:lnTo>
                  <a:lnTo>
                    <a:pt x="208" y="0"/>
                  </a:lnTo>
                  <a:lnTo>
                    <a:pt x="204" y="0"/>
                  </a:lnTo>
                  <a:lnTo>
                    <a:pt x="200" y="3"/>
                  </a:lnTo>
                  <a:lnTo>
                    <a:pt x="198" y="5"/>
                  </a:lnTo>
                  <a:lnTo>
                    <a:pt x="196" y="9"/>
                  </a:lnTo>
                  <a:lnTo>
                    <a:pt x="194" y="19"/>
                  </a:lnTo>
                  <a:lnTo>
                    <a:pt x="192" y="33"/>
                  </a:lnTo>
                  <a:lnTo>
                    <a:pt x="190" y="49"/>
                  </a:lnTo>
                  <a:lnTo>
                    <a:pt x="187" y="67"/>
                  </a:lnTo>
                  <a:lnTo>
                    <a:pt x="172" y="74"/>
                  </a:lnTo>
                  <a:lnTo>
                    <a:pt x="158" y="80"/>
                  </a:lnTo>
                  <a:lnTo>
                    <a:pt x="114" y="46"/>
                  </a:lnTo>
                  <a:lnTo>
                    <a:pt x="111" y="44"/>
                  </a:lnTo>
                  <a:lnTo>
                    <a:pt x="106" y="43"/>
                  </a:lnTo>
                  <a:lnTo>
                    <a:pt x="102" y="45"/>
                  </a:lnTo>
                  <a:lnTo>
                    <a:pt x="96" y="49"/>
                  </a:lnTo>
                  <a:lnTo>
                    <a:pt x="87" y="56"/>
                  </a:lnTo>
                  <a:lnTo>
                    <a:pt x="76" y="65"/>
                  </a:lnTo>
                  <a:lnTo>
                    <a:pt x="65" y="76"/>
                  </a:lnTo>
                  <a:lnTo>
                    <a:pt x="57" y="85"/>
                  </a:lnTo>
                  <a:lnTo>
                    <a:pt x="50" y="93"/>
                  </a:lnTo>
                  <a:lnTo>
                    <a:pt x="45" y="100"/>
                  </a:lnTo>
                  <a:lnTo>
                    <a:pt x="43" y="103"/>
                  </a:lnTo>
                  <a:lnTo>
                    <a:pt x="43" y="107"/>
                  </a:lnTo>
                  <a:lnTo>
                    <a:pt x="43" y="111"/>
                  </a:lnTo>
                  <a:lnTo>
                    <a:pt x="45" y="115"/>
                  </a:lnTo>
                  <a:lnTo>
                    <a:pt x="56" y="127"/>
                  </a:lnTo>
                  <a:lnTo>
                    <a:pt x="64" y="139"/>
                  </a:lnTo>
                  <a:lnTo>
                    <a:pt x="72" y="148"/>
                  </a:lnTo>
                  <a:lnTo>
                    <a:pt x="79" y="158"/>
                  </a:lnTo>
                  <a:lnTo>
                    <a:pt x="72" y="173"/>
                  </a:lnTo>
                  <a:lnTo>
                    <a:pt x="68" y="187"/>
                  </a:lnTo>
                  <a:lnTo>
                    <a:pt x="8" y="196"/>
                  </a:lnTo>
                  <a:lnTo>
                    <a:pt x="5" y="197"/>
                  </a:lnTo>
                  <a:lnTo>
                    <a:pt x="2" y="200"/>
                  </a:lnTo>
                  <a:lnTo>
                    <a:pt x="1" y="203"/>
                  </a:lnTo>
                  <a:lnTo>
                    <a:pt x="0" y="208"/>
                  </a:lnTo>
                  <a:lnTo>
                    <a:pt x="0" y="278"/>
                  </a:lnTo>
                  <a:lnTo>
                    <a:pt x="1" y="282"/>
                  </a:lnTo>
                  <a:lnTo>
                    <a:pt x="2" y="286"/>
                  </a:lnTo>
                  <a:lnTo>
                    <a:pt x="5" y="288"/>
                  </a:lnTo>
                  <a:lnTo>
                    <a:pt x="8" y="289"/>
                  </a:lnTo>
                  <a:lnTo>
                    <a:pt x="66" y="298"/>
                  </a:lnTo>
                  <a:lnTo>
                    <a:pt x="72" y="314"/>
                  </a:lnTo>
                  <a:lnTo>
                    <a:pt x="79" y="330"/>
                  </a:lnTo>
                  <a:lnTo>
                    <a:pt x="72" y="340"/>
                  </a:lnTo>
                  <a:lnTo>
                    <a:pt x="62" y="352"/>
                  </a:lnTo>
                  <a:lnTo>
                    <a:pt x="52" y="365"/>
                  </a:lnTo>
                  <a:lnTo>
                    <a:pt x="46" y="373"/>
                  </a:lnTo>
                  <a:lnTo>
                    <a:pt x="44" y="376"/>
                  </a:lnTo>
                  <a:lnTo>
                    <a:pt x="44" y="381"/>
                  </a:lnTo>
                  <a:lnTo>
                    <a:pt x="45" y="383"/>
                  </a:lnTo>
                  <a:lnTo>
                    <a:pt x="47" y="388"/>
                  </a:lnTo>
                  <a:lnTo>
                    <a:pt x="51" y="394"/>
                  </a:lnTo>
                  <a:lnTo>
                    <a:pt x="57" y="400"/>
                  </a:lnTo>
                  <a:lnTo>
                    <a:pt x="74" y="418"/>
                  </a:lnTo>
                  <a:lnTo>
                    <a:pt x="98" y="441"/>
                  </a:lnTo>
                  <a:lnTo>
                    <a:pt x="102" y="443"/>
                  </a:lnTo>
                  <a:lnTo>
                    <a:pt x="106" y="444"/>
                  </a:lnTo>
                  <a:lnTo>
                    <a:pt x="111" y="443"/>
                  </a:lnTo>
                  <a:lnTo>
                    <a:pt x="114" y="441"/>
                  </a:lnTo>
                  <a:lnTo>
                    <a:pt x="159" y="408"/>
                  </a:lnTo>
                  <a:lnTo>
                    <a:pt x="173" y="414"/>
                  </a:lnTo>
                  <a:lnTo>
                    <a:pt x="187" y="419"/>
                  </a:lnTo>
                  <a:lnTo>
                    <a:pt x="196" y="478"/>
                  </a:lnTo>
                  <a:lnTo>
                    <a:pt x="197" y="481"/>
                  </a:lnTo>
                  <a:lnTo>
                    <a:pt x="200" y="484"/>
                  </a:lnTo>
                  <a:lnTo>
                    <a:pt x="204" y="486"/>
                  </a:lnTo>
                  <a:lnTo>
                    <a:pt x="208" y="487"/>
                  </a:lnTo>
                  <a:lnTo>
                    <a:pt x="278" y="487"/>
                  </a:lnTo>
                  <a:lnTo>
                    <a:pt x="282" y="486"/>
                  </a:lnTo>
                  <a:lnTo>
                    <a:pt x="286" y="484"/>
                  </a:lnTo>
                  <a:lnTo>
                    <a:pt x="288" y="482"/>
                  </a:lnTo>
                  <a:lnTo>
                    <a:pt x="290" y="478"/>
                  </a:lnTo>
                  <a:lnTo>
                    <a:pt x="292" y="467"/>
                  </a:lnTo>
                  <a:lnTo>
                    <a:pt x="294" y="454"/>
                  </a:lnTo>
                  <a:lnTo>
                    <a:pt x="297" y="438"/>
                  </a:lnTo>
                  <a:lnTo>
                    <a:pt x="299" y="418"/>
                  </a:lnTo>
                  <a:lnTo>
                    <a:pt x="314" y="414"/>
                  </a:lnTo>
                  <a:lnTo>
                    <a:pt x="328" y="408"/>
                  </a:lnTo>
                  <a:lnTo>
                    <a:pt x="371" y="441"/>
                  </a:lnTo>
                  <a:lnTo>
                    <a:pt x="375" y="443"/>
                  </a:lnTo>
                  <a:lnTo>
                    <a:pt x="380" y="444"/>
                  </a:lnTo>
                  <a:lnTo>
                    <a:pt x="384" y="442"/>
                  </a:lnTo>
                  <a:lnTo>
                    <a:pt x="390" y="438"/>
                  </a:lnTo>
                  <a:lnTo>
                    <a:pt x="399" y="431"/>
                  </a:lnTo>
                  <a:lnTo>
                    <a:pt x="410" y="422"/>
                  </a:lnTo>
                  <a:lnTo>
                    <a:pt x="420" y="411"/>
                  </a:lnTo>
                  <a:lnTo>
                    <a:pt x="428" y="401"/>
                  </a:lnTo>
                  <a:lnTo>
                    <a:pt x="436" y="394"/>
                  </a:lnTo>
                  <a:lnTo>
                    <a:pt x="441" y="387"/>
                  </a:lnTo>
                  <a:lnTo>
                    <a:pt x="442" y="384"/>
                  </a:lnTo>
                  <a:lnTo>
                    <a:pt x="443" y="381"/>
                  </a:lnTo>
                  <a:close/>
                  <a:moveTo>
                    <a:pt x="312" y="313"/>
                  </a:moveTo>
                  <a:lnTo>
                    <a:pt x="304" y="319"/>
                  </a:lnTo>
                  <a:lnTo>
                    <a:pt x="297" y="324"/>
                  </a:lnTo>
                  <a:lnTo>
                    <a:pt x="289" y="330"/>
                  </a:lnTo>
                  <a:lnTo>
                    <a:pt x="280" y="334"/>
                  </a:lnTo>
                  <a:lnTo>
                    <a:pt x="272" y="337"/>
                  </a:lnTo>
                  <a:lnTo>
                    <a:pt x="262" y="340"/>
                  </a:lnTo>
                  <a:lnTo>
                    <a:pt x="253" y="341"/>
                  </a:lnTo>
                  <a:lnTo>
                    <a:pt x="243" y="341"/>
                  </a:lnTo>
                  <a:lnTo>
                    <a:pt x="233" y="341"/>
                  </a:lnTo>
                  <a:lnTo>
                    <a:pt x="223" y="340"/>
                  </a:lnTo>
                  <a:lnTo>
                    <a:pt x="214" y="337"/>
                  </a:lnTo>
                  <a:lnTo>
                    <a:pt x="206" y="334"/>
                  </a:lnTo>
                  <a:lnTo>
                    <a:pt x="197" y="330"/>
                  </a:lnTo>
                  <a:lnTo>
                    <a:pt x="190" y="324"/>
                  </a:lnTo>
                  <a:lnTo>
                    <a:pt x="181" y="319"/>
                  </a:lnTo>
                  <a:lnTo>
                    <a:pt x="174" y="313"/>
                  </a:lnTo>
                  <a:lnTo>
                    <a:pt x="167" y="305"/>
                  </a:lnTo>
                  <a:lnTo>
                    <a:pt x="162" y="297"/>
                  </a:lnTo>
                  <a:lnTo>
                    <a:pt x="157" y="289"/>
                  </a:lnTo>
                  <a:lnTo>
                    <a:pt x="153" y="281"/>
                  </a:lnTo>
                  <a:lnTo>
                    <a:pt x="150" y="273"/>
                  </a:lnTo>
                  <a:lnTo>
                    <a:pt x="147" y="263"/>
                  </a:lnTo>
                  <a:lnTo>
                    <a:pt x="146" y="253"/>
                  </a:lnTo>
                  <a:lnTo>
                    <a:pt x="145" y="243"/>
                  </a:lnTo>
                  <a:lnTo>
                    <a:pt x="146" y="234"/>
                  </a:lnTo>
                  <a:lnTo>
                    <a:pt x="147" y="224"/>
                  </a:lnTo>
                  <a:lnTo>
                    <a:pt x="150" y="215"/>
                  </a:lnTo>
                  <a:lnTo>
                    <a:pt x="153" y="206"/>
                  </a:lnTo>
                  <a:lnTo>
                    <a:pt x="157" y="198"/>
                  </a:lnTo>
                  <a:lnTo>
                    <a:pt x="162" y="189"/>
                  </a:lnTo>
                  <a:lnTo>
                    <a:pt x="167" y="182"/>
                  </a:lnTo>
                  <a:lnTo>
                    <a:pt x="174" y="174"/>
                  </a:lnTo>
                  <a:lnTo>
                    <a:pt x="181" y="168"/>
                  </a:lnTo>
                  <a:lnTo>
                    <a:pt x="190" y="162"/>
                  </a:lnTo>
                  <a:lnTo>
                    <a:pt x="197" y="157"/>
                  </a:lnTo>
                  <a:lnTo>
                    <a:pt x="206" y="153"/>
                  </a:lnTo>
                  <a:lnTo>
                    <a:pt x="214" y="151"/>
                  </a:lnTo>
                  <a:lnTo>
                    <a:pt x="223" y="147"/>
                  </a:lnTo>
                  <a:lnTo>
                    <a:pt x="233" y="146"/>
                  </a:lnTo>
                  <a:lnTo>
                    <a:pt x="243" y="146"/>
                  </a:lnTo>
                  <a:lnTo>
                    <a:pt x="253" y="146"/>
                  </a:lnTo>
                  <a:lnTo>
                    <a:pt x="262" y="147"/>
                  </a:lnTo>
                  <a:lnTo>
                    <a:pt x="272" y="151"/>
                  </a:lnTo>
                  <a:lnTo>
                    <a:pt x="280" y="153"/>
                  </a:lnTo>
                  <a:lnTo>
                    <a:pt x="289" y="157"/>
                  </a:lnTo>
                  <a:lnTo>
                    <a:pt x="297" y="162"/>
                  </a:lnTo>
                  <a:lnTo>
                    <a:pt x="304" y="168"/>
                  </a:lnTo>
                  <a:lnTo>
                    <a:pt x="312" y="174"/>
                  </a:lnTo>
                  <a:lnTo>
                    <a:pt x="318" y="182"/>
                  </a:lnTo>
                  <a:lnTo>
                    <a:pt x="325" y="189"/>
                  </a:lnTo>
                  <a:lnTo>
                    <a:pt x="329" y="198"/>
                  </a:lnTo>
                  <a:lnTo>
                    <a:pt x="333" y="206"/>
                  </a:lnTo>
                  <a:lnTo>
                    <a:pt x="336" y="215"/>
                  </a:lnTo>
                  <a:lnTo>
                    <a:pt x="339" y="224"/>
                  </a:lnTo>
                  <a:lnTo>
                    <a:pt x="340" y="234"/>
                  </a:lnTo>
                  <a:lnTo>
                    <a:pt x="341" y="243"/>
                  </a:lnTo>
                  <a:lnTo>
                    <a:pt x="340" y="253"/>
                  </a:lnTo>
                  <a:lnTo>
                    <a:pt x="339" y="263"/>
                  </a:lnTo>
                  <a:lnTo>
                    <a:pt x="336" y="273"/>
                  </a:lnTo>
                  <a:lnTo>
                    <a:pt x="333" y="281"/>
                  </a:lnTo>
                  <a:lnTo>
                    <a:pt x="329" y="289"/>
                  </a:lnTo>
                  <a:lnTo>
                    <a:pt x="325" y="297"/>
                  </a:lnTo>
                  <a:lnTo>
                    <a:pt x="318" y="305"/>
                  </a:lnTo>
                  <a:lnTo>
                    <a:pt x="312" y="313"/>
                  </a:lnTo>
                  <a:close/>
                </a:path>
              </a:pathLst>
            </a:custGeom>
            <a:solidFill>
              <a:schemeClr val="accent1"/>
            </a:solidFill>
            <a:ln>
              <a:noFill/>
            </a:ln>
          </p:spPr>
          <p:txBody>
            <a:bodyPr spcFirstLastPara="1" wrap="square" lIns="121875" tIns="60925" rIns="121875" bIns="609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 name="Google Shape;141;gf0d19952ec_6_5">
              <a:extLst>
                <a:ext uri="{FF2B5EF4-FFF2-40B4-BE49-F238E27FC236}">
                  <a16:creationId xmlns:a16="http://schemas.microsoft.com/office/drawing/2014/main" id="{63485A7E-9C30-4D02-A072-749D777ED848}"/>
                </a:ext>
              </a:extLst>
            </p:cNvPr>
            <p:cNvSpPr/>
            <p:nvPr/>
          </p:nvSpPr>
          <p:spPr>
            <a:xfrm>
              <a:off x="11078899" y="4615089"/>
              <a:ext cx="545495" cy="523000"/>
            </a:xfrm>
            <a:custGeom>
              <a:avLst/>
              <a:gdLst/>
              <a:ahLst/>
              <a:cxnLst/>
              <a:rect l="l" t="t" r="r" b="b"/>
              <a:pathLst>
                <a:path w="292" h="280" extrusionOk="0">
                  <a:moveTo>
                    <a:pt x="235" y="102"/>
                  </a:moveTo>
                  <a:lnTo>
                    <a:pt x="230" y="91"/>
                  </a:lnTo>
                  <a:lnTo>
                    <a:pt x="224" y="83"/>
                  </a:lnTo>
                  <a:lnTo>
                    <a:pt x="232" y="63"/>
                  </a:lnTo>
                  <a:lnTo>
                    <a:pt x="239" y="47"/>
                  </a:lnTo>
                  <a:lnTo>
                    <a:pt x="242" y="36"/>
                  </a:lnTo>
                  <a:lnTo>
                    <a:pt x="243" y="30"/>
                  </a:lnTo>
                  <a:lnTo>
                    <a:pt x="243" y="29"/>
                  </a:lnTo>
                  <a:lnTo>
                    <a:pt x="242" y="26"/>
                  </a:lnTo>
                  <a:lnTo>
                    <a:pt x="221" y="16"/>
                  </a:lnTo>
                  <a:lnTo>
                    <a:pt x="207" y="7"/>
                  </a:lnTo>
                  <a:lnTo>
                    <a:pt x="198" y="2"/>
                  </a:lnTo>
                  <a:lnTo>
                    <a:pt x="194" y="0"/>
                  </a:lnTo>
                  <a:lnTo>
                    <a:pt x="192" y="0"/>
                  </a:lnTo>
                  <a:lnTo>
                    <a:pt x="185" y="9"/>
                  </a:lnTo>
                  <a:lnTo>
                    <a:pt x="176" y="20"/>
                  </a:lnTo>
                  <a:lnTo>
                    <a:pt x="166" y="31"/>
                  </a:lnTo>
                  <a:lnTo>
                    <a:pt x="158" y="44"/>
                  </a:lnTo>
                  <a:lnTo>
                    <a:pt x="150" y="43"/>
                  </a:lnTo>
                  <a:lnTo>
                    <a:pt x="146" y="43"/>
                  </a:lnTo>
                  <a:lnTo>
                    <a:pt x="141" y="43"/>
                  </a:lnTo>
                  <a:lnTo>
                    <a:pt x="134" y="44"/>
                  </a:lnTo>
                  <a:lnTo>
                    <a:pt x="126" y="33"/>
                  </a:lnTo>
                  <a:lnTo>
                    <a:pt x="114" y="18"/>
                  </a:lnTo>
                  <a:lnTo>
                    <a:pt x="103" y="5"/>
                  </a:lnTo>
                  <a:lnTo>
                    <a:pt x="97" y="0"/>
                  </a:lnTo>
                  <a:lnTo>
                    <a:pt x="94" y="2"/>
                  </a:lnTo>
                  <a:lnTo>
                    <a:pt x="85" y="6"/>
                  </a:lnTo>
                  <a:lnTo>
                    <a:pt x="75" y="12"/>
                  </a:lnTo>
                  <a:lnTo>
                    <a:pt x="64" y="19"/>
                  </a:lnTo>
                  <a:lnTo>
                    <a:pt x="54" y="24"/>
                  </a:lnTo>
                  <a:lnTo>
                    <a:pt x="50" y="26"/>
                  </a:lnTo>
                  <a:lnTo>
                    <a:pt x="49" y="29"/>
                  </a:lnTo>
                  <a:lnTo>
                    <a:pt x="49" y="30"/>
                  </a:lnTo>
                  <a:lnTo>
                    <a:pt x="50" y="36"/>
                  </a:lnTo>
                  <a:lnTo>
                    <a:pt x="53" y="47"/>
                  </a:lnTo>
                  <a:lnTo>
                    <a:pt x="59" y="63"/>
                  </a:lnTo>
                  <a:lnTo>
                    <a:pt x="68" y="83"/>
                  </a:lnTo>
                  <a:lnTo>
                    <a:pt x="62" y="91"/>
                  </a:lnTo>
                  <a:lnTo>
                    <a:pt x="56" y="102"/>
                  </a:lnTo>
                  <a:lnTo>
                    <a:pt x="31" y="105"/>
                  </a:lnTo>
                  <a:lnTo>
                    <a:pt x="14" y="107"/>
                  </a:lnTo>
                  <a:lnTo>
                    <a:pt x="8" y="110"/>
                  </a:lnTo>
                  <a:lnTo>
                    <a:pt x="3" y="111"/>
                  </a:lnTo>
                  <a:lnTo>
                    <a:pt x="1" y="112"/>
                  </a:lnTo>
                  <a:lnTo>
                    <a:pt x="0" y="114"/>
                  </a:lnTo>
                  <a:lnTo>
                    <a:pt x="0" y="167"/>
                  </a:lnTo>
                  <a:lnTo>
                    <a:pt x="1" y="169"/>
                  </a:lnTo>
                  <a:lnTo>
                    <a:pt x="3" y="170"/>
                  </a:lnTo>
                  <a:lnTo>
                    <a:pt x="8" y="171"/>
                  </a:lnTo>
                  <a:lnTo>
                    <a:pt x="14" y="173"/>
                  </a:lnTo>
                  <a:lnTo>
                    <a:pt x="31" y="175"/>
                  </a:lnTo>
                  <a:lnTo>
                    <a:pt x="56" y="179"/>
                  </a:lnTo>
                  <a:lnTo>
                    <a:pt x="62" y="188"/>
                  </a:lnTo>
                  <a:lnTo>
                    <a:pt x="68" y="198"/>
                  </a:lnTo>
                  <a:lnTo>
                    <a:pt x="59" y="218"/>
                  </a:lnTo>
                  <a:lnTo>
                    <a:pt x="53" y="233"/>
                  </a:lnTo>
                  <a:lnTo>
                    <a:pt x="50" y="245"/>
                  </a:lnTo>
                  <a:lnTo>
                    <a:pt x="49" y="251"/>
                  </a:lnTo>
                  <a:lnTo>
                    <a:pt x="49" y="252"/>
                  </a:lnTo>
                  <a:lnTo>
                    <a:pt x="50" y="253"/>
                  </a:lnTo>
                  <a:lnTo>
                    <a:pt x="70" y="265"/>
                  </a:lnTo>
                  <a:lnTo>
                    <a:pt x="85" y="274"/>
                  </a:lnTo>
                  <a:lnTo>
                    <a:pt x="94" y="279"/>
                  </a:lnTo>
                  <a:lnTo>
                    <a:pt x="97" y="280"/>
                  </a:lnTo>
                  <a:lnTo>
                    <a:pt x="99" y="279"/>
                  </a:lnTo>
                  <a:lnTo>
                    <a:pt x="103" y="276"/>
                  </a:lnTo>
                  <a:lnTo>
                    <a:pt x="108" y="270"/>
                  </a:lnTo>
                  <a:lnTo>
                    <a:pt x="114" y="263"/>
                  </a:lnTo>
                  <a:lnTo>
                    <a:pt x="126" y="248"/>
                  </a:lnTo>
                  <a:lnTo>
                    <a:pt x="134" y="237"/>
                  </a:lnTo>
                  <a:lnTo>
                    <a:pt x="141" y="237"/>
                  </a:lnTo>
                  <a:lnTo>
                    <a:pt x="146" y="238"/>
                  </a:lnTo>
                  <a:lnTo>
                    <a:pt x="150" y="237"/>
                  </a:lnTo>
                  <a:lnTo>
                    <a:pt x="158" y="237"/>
                  </a:lnTo>
                  <a:lnTo>
                    <a:pt x="165" y="248"/>
                  </a:lnTo>
                  <a:lnTo>
                    <a:pt x="177" y="263"/>
                  </a:lnTo>
                  <a:lnTo>
                    <a:pt x="184" y="270"/>
                  </a:lnTo>
                  <a:lnTo>
                    <a:pt x="189" y="276"/>
                  </a:lnTo>
                  <a:lnTo>
                    <a:pt x="192" y="279"/>
                  </a:lnTo>
                  <a:lnTo>
                    <a:pt x="194" y="280"/>
                  </a:lnTo>
                  <a:lnTo>
                    <a:pt x="198" y="279"/>
                  </a:lnTo>
                  <a:lnTo>
                    <a:pt x="206" y="274"/>
                  </a:lnTo>
                  <a:lnTo>
                    <a:pt x="221" y="265"/>
                  </a:lnTo>
                  <a:lnTo>
                    <a:pt x="242" y="253"/>
                  </a:lnTo>
                  <a:lnTo>
                    <a:pt x="243" y="252"/>
                  </a:lnTo>
                  <a:lnTo>
                    <a:pt x="243" y="251"/>
                  </a:lnTo>
                  <a:lnTo>
                    <a:pt x="242" y="245"/>
                  </a:lnTo>
                  <a:lnTo>
                    <a:pt x="239" y="233"/>
                  </a:lnTo>
                  <a:lnTo>
                    <a:pt x="232" y="218"/>
                  </a:lnTo>
                  <a:lnTo>
                    <a:pt x="224" y="198"/>
                  </a:lnTo>
                  <a:lnTo>
                    <a:pt x="230" y="188"/>
                  </a:lnTo>
                  <a:lnTo>
                    <a:pt x="235" y="179"/>
                  </a:lnTo>
                  <a:lnTo>
                    <a:pt x="260" y="175"/>
                  </a:lnTo>
                  <a:lnTo>
                    <a:pt x="278" y="173"/>
                  </a:lnTo>
                  <a:lnTo>
                    <a:pt x="284" y="171"/>
                  </a:lnTo>
                  <a:lnTo>
                    <a:pt x="288" y="170"/>
                  </a:lnTo>
                  <a:lnTo>
                    <a:pt x="292" y="169"/>
                  </a:lnTo>
                  <a:lnTo>
                    <a:pt x="292" y="167"/>
                  </a:lnTo>
                  <a:lnTo>
                    <a:pt x="292" y="114"/>
                  </a:lnTo>
                  <a:lnTo>
                    <a:pt x="292" y="112"/>
                  </a:lnTo>
                  <a:lnTo>
                    <a:pt x="288" y="111"/>
                  </a:lnTo>
                  <a:lnTo>
                    <a:pt x="284" y="110"/>
                  </a:lnTo>
                  <a:lnTo>
                    <a:pt x="278" y="107"/>
                  </a:lnTo>
                  <a:lnTo>
                    <a:pt x="260" y="105"/>
                  </a:lnTo>
                  <a:lnTo>
                    <a:pt x="235" y="102"/>
                  </a:lnTo>
                  <a:close/>
                  <a:moveTo>
                    <a:pt x="180" y="174"/>
                  </a:moveTo>
                  <a:lnTo>
                    <a:pt x="173" y="181"/>
                  </a:lnTo>
                  <a:lnTo>
                    <a:pt x="164" y="185"/>
                  </a:lnTo>
                  <a:lnTo>
                    <a:pt x="156" y="188"/>
                  </a:lnTo>
                  <a:lnTo>
                    <a:pt x="146" y="189"/>
                  </a:lnTo>
                  <a:lnTo>
                    <a:pt x="136" y="188"/>
                  </a:lnTo>
                  <a:lnTo>
                    <a:pt x="127" y="185"/>
                  </a:lnTo>
                  <a:lnTo>
                    <a:pt x="119" y="181"/>
                  </a:lnTo>
                  <a:lnTo>
                    <a:pt x="111" y="174"/>
                  </a:lnTo>
                  <a:lnTo>
                    <a:pt x="105" y="167"/>
                  </a:lnTo>
                  <a:lnTo>
                    <a:pt x="100" y="159"/>
                  </a:lnTo>
                  <a:lnTo>
                    <a:pt x="98" y="149"/>
                  </a:lnTo>
                  <a:lnTo>
                    <a:pt x="97" y="140"/>
                  </a:lnTo>
                  <a:lnTo>
                    <a:pt x="98" y="131"/>
                  </a:lnTo>
                  <a:lnTo>
                    <a:pt x="100" y="121"/>
                  </a:lnTo>
                  <a:lnTo>
                    <a:pt x="105" y="114"/>
                  </a:lnTo>
                  <a:lnTo>
                    <a:pt x="111" y="106"/>
                  </a:lnTo>
                  <a:lnTo>
                    <a:pt x="119" y="100"/>
                  </a:lnTo>
                  <a:lnTo>
                    <a:pt x="127" y="96"/>
                  </a:lnTo>
                  <a:lnTo>
                    <a:pt x="136" y="92"/>
                  </a:lnTo>
                  <a:lnTo>
                    <a:pt x="146" y="91"/>
                  </a:lnTo>
                  <a:lnTo>
                    <a:pt x="156" y="92"/>
                  </a:lnTo>
                  <a:lnTo>
                    <a:pt x="164" y="96"/>
                  </a:lnTo>
                  <a:lnTo>
                    <a:pt x="173" y="100"/>
                  </a:lnTo>
                  <a:lnTo>
                    <a:pt x="180" y="106"/>
                  </a:lnTo>
                  <a:lnTo>
                    <a:pt x="187" y="114"/>
                  </a:lnTo>
                  <a:lnTo>
                    <a:pt x="191" y="121"/>
                  </a:lnTo>
                  <a:lnTo>
                    <a:pt x="193" y="131"/>
                  </a:lnTo>
                  <a:lnTo>
                    <a:pt x="194" y="140"/>
                  </a:lnTo>
                  <a:lnTo>
                    <a:pt x="193" y="149"/>
                  </a:lnTo>
                  <a:lnTo>
                    <a:pt x="191" y="159"/>
                  </a:lnTo>
                  <a:lnTo>
                    <a:pt x="187" y="167"/>
                  </a:lnTo>
                  <a:lnTo>
                    <a:pt x="180" y="174"/>
                  </a:lnTo>
                  <a:close/>
                </a:path>
              </a:pathLst>
            </a:custGeom>
            <a:solidFill>
              <a:schemeClr val="accent1"/>
            </a:solidFill>
            <a:ln>
              <a:noFill/>
            </a:ln>
          </p:spPr>
          <p:txBody>
            <a:bodyPr spcFirstLastPara="1" wrap="square" lIns="121875" tIns="60925" rIns="121875" bIns="609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 name="Google Shape;142;gf0d19952ec_6_5">
              <a:extLst>
                <a:ext uri="{FF2B5EF4-FFF2-40B4-BE49-F238E27FC236}">
                  <a16:creationId xmlns:a16="http://schemas.microsoft.com/office/drawing/2014/main" id="{10AEAACE-16C5-4BE9-B3B5-2F1CF40A9C6F}"/>
                </a:ext>
              </a:extLst>
            </p:cNvPr>
            <p:cNvSpPr/>
            <p:nvPr/>
          </p:nvSpPr>
          <p:spPr>
            <a:xfrm>
              <a:off x="11078899" y="3884014"/>
              <a:ext cx="545495" cy="523000"/>
            </a:xfrm>
            <a:custGeom>
              <a:avLst/>
              <a:gdLst/>
              <a:ahLst/>
              <a:cxnLst/>
              <a:rect l="l" t="t" r="r" b="b"/>
              <a:pathLst>
                <a:path w="292" h="280" extrusionOk="0">
                  <a:moveTo>
                    <a:pt x="235" y="101"/>
                  </a:moveTo>
                  <a:lnTo>
                    <a:pt x="230" y="90"/>
                  </a:lnTo>
                  <a:lnTo>
                    <a:pt x="224" y="82"/>
                  </a:lnTo>
                  <a:lnTo>
                    <a:pt x="232" y="62"/>
                  </a:lnTo>
                  <a:lnTo>
                    <a:pt x="239" y="47"/>
                  </a:lnTo>
                  <a:lnTo>
                    <a:pt x="242" y="35"/>
                  </a:lnTo>
                  <a:lnTo>
                    <a:pt x="243" y="29"/>
                  </a:lnTo>
                  <a:lnTo>
                    <a:pt x="243" y="28"/>
                  </a:lnTo>
                  <a:lnTo>
                    <a:pt x="242" y="27"/>
                  </a:lnTo>
                  <a:lnTo>
                    <a:pt x="221" y="15"/>
                  </a:lnTo>
                  <a:lnTo>
                    <a:pt x="207" y="6"/>
                  </a:lnTo>
                  <a:lnTo>
                    <a:pt x="198" y="2"/>
                  </a:lnTo>
                  <a:lnTo>
                    <a:pt x="194" y="0"/>
                  </a:lnTo>
                  <a:lnTo>
                    <a:pt x="192" y="1"/>
                  </a:lnTo>
                  <a:lnTo>
                    <a:pt x="185" y="9"/>
                  </a:lnTo>
                  <a:lnTo>
                    <a:pt x="176" y="19"/>
                  </a:lnTo>
                  <a:lnTo>
                    <a:pt x="166" y="30"/>
                  </a:lnTo>
                  <a:lnTo>
                    <a:pt x="158" y="43"/>
                  </a:lnTo>
                  <a:lnTo>
                    <a:pt x="150" y="43"/>
                  </a:lnTo>
                  <a:lnTo>
                    <a:pt x="146" y="42"/>
                  </a:lnTo>
                  <a:lnTo>
                    <a:pt x="141" y="43"/>
                  </a:lnTo>
                  <a:lnTo>
                    <a:pt x="134" y="43"/>
                  </a:lnTo>
                  <a:lnTo>
                    <a:pt x="126" y="33"/>
                  </a:lnTo>
                  <a:lnTo>
                    <a:pt x="114" y="17"/>
                  </a:lnTo>
                  <a:lnTo>
                    <a:pt x="103" y="4"/>
                  </a:lnTo>
                  <a:lnTo>
                    <a:pt x="97" y="0"/>
                  </a:lnTo>
                  <a:lnTo>
                    <a:pt x="94" y="1"/>
                  </a:lnTo>
                  <a:lnTo>
                    <a:pt x="85" y="6"/>
                  </a:lnTo>
                  <a:lnTo>
                    <a:pt x="75" y="12"/>
                  </a:lnTo>
                  <a:lnTo>
                    <a:pt x="64" y="19"/>
                  </a:lnTo>
                  <a:lnTo>
                    <a:pt x="54" y="25"/>
                  </a:lnTo>
                  <a:lnTo>
                    <a:pt x="50" y="27"/>
                  </a:lnTo>
                  <a:lnTo>
                    <a:pt x="49" y="28"/>
                  </a:lnTo>
                  <a:lnTo>
                    <a:pt x="49" y="29"/>
                  </a:lnTo>
                  <a:lnTo>
                    <a:pt x="50" y="35"/>
                  </a:lnTo>
                  <a:lnTo>
                    <a:pt x="53" y="47"/>
                  </a:lnTo>
                  <a:lnTo>
                    <a:pt x="59" y="62"/>
                  </a:lnTo>
                  <a:lnTo>
                    <a:pt x="68" y="82"/>
                  </a:lnTo>
                  <a:lnTo>
                    <a:pt x="62" y="90"/>
                  </a:lnTo>
                  <a:lnTo>
                    <a:pt x="56" y="101"/>
                  </a:lnTo>
                  <a:lnTo>
                    <a:pt x="31" y="104"/>
                  </a:lnTo>
                  <a:lnTo>
                    <a:pt x="14" y="107"/>
                  </a:lnTo>
                  <a:lnTo>
                    <a:pt x="8" y="109"/>
                  </a:lnTo>
                  <a:lnTo>
                    <a:pt x="3" y="110"/>
                  </a:lnTo>
                  <a:lnTo>
                    <a:pt x="1" y="112"/>
                  </a:lnTo>
                  <a:lnTo>
                    <a:pt x="0" y="113"/>
                  </a:lnTo>
                  <a:lnTo>
                    <a:pt x="0" y="166"/>
                  </a:lnTo>
                  <a:lnTo>
                    <a:pt x="1" y="168"/>
                  </a:lnTo>
                  <a:lnTo>
                    <a:pt x="3" y="169"/>
                  </a:lnTo>
                  <a:lnTo>
                    <a:pt x="8" y="170"/>
                  </a:lnTo>
                  <a:lnTo>
                    <a:pt x="14" y="172"/>
                  </a:lnTo>
                  <a:lnTo>
                    <a:pt x="31" y="176"/>
                  </a:lnTo>
                  <a:lnTo>
                    <a:pt x="56" y="178"/>
                  </a:lnTo>
                  <a:lnTo>
                    <a:pt x="62" y="189"/>
                  </a:lnTo>
                  <a:lnTo>
                    <a:pt x="68" y="198"/>
                  </a:lnTo>
                  <a:lnTo>
                    <a:pt x="59" y="218"/>
                  </a:lnTo>
                  <a:lnTo>
                    <a:pt x="53" y="233"/>
                  </a:lnTo>
                  <a:lnTo>
                    <a:pt x="50" y="244"/>
                  </a:lnTo>
                  <a:lnTo>
                    <a:pt x="49" y="250"/>
                  </a:lnTo>
                  <a:lnTo>
                    <a:pt x="49" y="251"/>
                  </a:lnTo>
                  <a:lnTo>
                    <a:pt x="50" y="253"/>
                  </a:lnTo>
                  <a:lnTo>
                    <a:pt x="70" y="265"/>
                  </a:lnTo>
                  <a:lnTo>
                    <a:pt x="85" y="273"/>
                  </a:lnTo>
                  <a:lnTo>
                    <a:pt x="94" y="278"/>
                  </a:lnTo>
                  <a:lnTo>
                    <a:pt x="97" y="280"/>
                  </a:lnTo>
                  <a:lnTo>
                    <a:pt x="99" y="279"/>
                  </a:lnTo>
                  <a:lnTo>
                    <a:pt x="103" y="276"/>
                  </a:lnTo>
                  <a:lnTo>
                    <a:pt x="108" y="270"/>
                  </a:lnTo>
                  <a:lnTo>
                    <a:pt x="114" y="262"/>
                  </a:lnTo>
                  <a:lnTo>
                    <a:pt x="126" y="247"/>
                  </a:lnTo>
                  <a:lnTo>
                    <a:pt x="134" y="236"/>
                  </a:lnTo>
                  <a:lnTo>
                    <a:pt x="141" y="237"/>
                  </a:lnTo>
                  <a:lnTo>
                    <a:pt x="146" y="237"/>
                  </a:lnTo>
                  <a:lnTo>
                    <a:pt x="150" y="237"/>
                  </a:lnTo>
                  <a:lnTo>
                    <a:pt x="158" y="236"/>
                  </a:lnTo>
                  <a:lnTo>
                    <a:pt x="165" y="247"/>
                  </a:lnTo>
                  <a:lnTo>
                    <a:pt x="177" y="262"/>
                  </a:lnTo>
                  <a:lnTo>
                    <a:pt x="184" y="270"/>
                  </a:lnTo>
                  <a:lnTo>
                    <a:pt x="189" y="276"/>
                  </a:lnTo>
                  <a:lnTo>
                    <a:pt x="192" y="279"/>
                  </a:lnTo>
                  <a:lnTo>
                    <a:pt x="194" y="280"/>
                  </a:lnTo>
                  <a:lnTo>
                    <a:pt x="198" y="278"/>
                  </a:lnTo>
                  <a:lnTo>
                    <a:pt x="206" y="273"/>
                  </a:lnTo>
                  <a:lnTo>
                    <a:pt x="221" y="265"/>
                  </a:lnTo>
                  <a:lnTo>
                    <a:pt x="242" y="253"/>
                  </a:lnTo>
                  <a:lnTo>
                    <a:pt x="243" y="251"/>
                  </a:lnTo>
                  <a:lnTo>
                    <a:pt x="243" y="250"/>
                  </a:lnTo>
                  <a:lnTo>
                    <a:pt x="242" y="244"/>
                  </a:lnTo>
                  <a:lnTo>
                    <a:pt x="239" y="233"/>
                  </a:lnTo>
                  <a:lnTo>
                    <a:pt x="232" y="218"/>
                  </a:lnTo>
                  <a:lnTo>
                    <a:pt x="224" y="198"/>
                  </a:lnTo>
                  <a:lnTo>
                    <a:pt x="230" y="189"/>
                  </a:lnTo>
                  <a:lnTo>
                    <a:pt x="235" y="178"/>
                  </a:lnTo>
                  <a:lnTo>
                    <a:pt x="260" y="176"/>
                  </a:lnTo>
                  <a:lnTo>
                    <a:pt x="278" y="172"/>
                  </a:lnTo>
                  <a:lnTo>
                    <a:pt x="284" y="170"/>
                  </a:lnTo>
                  <a:lnTo>
                    <a:pt x="288" y="169"/>
                  </a:lnTo>
                  <a:lnTo>
                    <a:pt x="292" y="168"/>
                  </a:lnTo>
                  <a:lnTo>
                    <a:pt x="292" y="166"/>
                  </a:lnTo>
                  <a:lnTo>
                    <a:pt x="292" y="113"/>
                  </a:lnTo>
                  <a:lnTo>
                    <a:pt x="292" y="112"/>
                  </a:lnTo>
                  <a:lnTo>
                    <a:pt x="288" y="110"/>
                  </a:lnTo>
                  <a:lnTo>
                    <a:pt x="284" y="109"/>
                  </a:lnTo>
                  <a:lnTo>
                    <a:pt x="278" y="107"/>
                  </a:lnTo>
                  <a:lnTo>
                    <a:pt x="260" y="104"/>
                  </a:lnTo>
                  <a:lnTo>
                    <a:pt x="235" y="101"/>
                  </a:lnTo>
                  <a:close/>
                  <a:moveTo>
                    <a:pt x="180" y="175"/>
                  </a:moveTo>
                  <a:lnTo>
                    <a:pt x="173" y="180"/>
                  </a:lnTo>
                  <a:lnTo>
                    <a:pt x="164" y="184"/>
                  </a:lnTo>
                  <a:lnTo>
                    <a:pt x="156" y="188"/>
                  </a:lnTo>
                  <a:lnTo>
                    <a:pt x="146" y="189"/>
                  </a:lnTo>
                  <a:lnTo>
                    <a:pt x="136" y="188"/>
                  </a:lnTo>
                  <a:lnTo>
                    <a:pt x="127" y="184"/>
                  </a:lnTo>
                  <a:lnTo>
                    <a:pt x="119" y="180"/>
                  </a:lnTo>
                  <a:lnTo>
                    <a:pt x="111" y="175"/>
                  </a:lnTo>
                  <a:lnTo>
                    <a:pt x="105" y="167"/>
                  </a:lnTo>
                  <a:lnTo>
                    <a:pt x="100" y="158"/>
                  </a:lnTo>
                  <a:lnTo>
                    <a:pt x="98" y="150"/>
                  </a:lnTo>
                  <a:lnTo>
                    <a:pt x="97" y="140"/>
                  </a:lnTo>
                  <a:lnTo>
                    <a:pt x="98" y="130"/>
                  </a:lnTo>
                  <a:lnTo>
                    <a:pt x="100" y="122"/>
                  </a:lnTo>
                  <a:lnTo>
                    <a:pt x="105" y="113"/>
                  </a:lnTo>
                  <a:lnTo>
                    <a:pt x="111" y="106"/>
                  </a:lnTo>
                  <a:lnTo>
                    <a:pt x="119" y="99"/>
                  </a:lnTo>
                  <a:lnTo>
                    <a:pt x="127" y="95"/>
                  </a:lnTo>
                  <a:lnTo>
                    <a:pt x="136" y="91"/>
                  </a:lnTo>
                  <a:lnTo>
                    <a:pt x="146" y="91"/>
                  </a:lnTo>
                  <a:lnTo>
                    <a:pt x="156" y="91"/>
                  </a:lnTo>
                  <a:lnTo>
                    <a:pt x="164" y="95"/>
                  </a:lnTo>
                  <a:lnTo>
                    <a:pt x="173" y="99"/>
                  </a:lnTo>
                  <a:lnTo>
                    <a:pt x="180" y="106"/>
                  </a:lnTo>
                  <a:lnTo>
                    <a:pt x="187" y="113"/>
                  </a:lnTo>
                  <a:lnTo>
                    <a:pt x="191" y="122"/>
                  </a:lnTo>
                  <a:lnTo>
                    <a:pt x="193" y="130"/>
                  </a:lnTo>
                  <a:lnTo>
                    <a:pt x="194" y="140"/>
                  </a:lnTo>
                  <a:lnTo>
                    <a:pt x="193" y="150"/>
                  </a:lnTo>
                  <a:lnTo>
                    <a:pt x="191" y="158"/>
                  </a:lnTo>
                  <a:lnTo>
                    <a:pt x="187" y="167"/>
                  </a:lnTo>
                  <a:lnTo>
                    <a:pt x="180" y="175"/>
                  </a:lnTo>
                  <a:close/>
                </a:path>
              </a:pathLst>
            </a:custGeom>
            <a:solidFill>
              <a:schemeClr val="accent1"/>
            </a:solidFill>
            <a:ln>
              <a:noFill/>
            </a:ln>
          </p:spPr>
          <p:txBody>
            <a:bodyPr spcFirstLastPara="1" wrap="square" lIns="121875" tIns="60925" rIns="121875" bIns="609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3" name="Grupo 2">
            <a:extLst>
              <a:ext uri="{FF2B5EF4-FFF2-40B4-BE49-F238E27FC236}">
                <a16:creationId xmlns:a16="http://schemas.microsoft.com/office/drawing/2014/main" id="{09A54158-B615-4D9F-AB57-65BCD7A4936D}"/>
              </a:ext>
            </a:extLst>
          </p:cNvPr>
          <p:cNvGrpSpPr/>
          <p:nvPr/>
        </p:nvGrpSpPr>
        <p:grpSpPr>
          <a:xfrm>
            <a:off x="1111233" y="1536929"/>
            <a:ext cx="7664779" cy="4723799"/>
            <a:chOff x="1521760" y="1602008"/>
            <a:chExt cx="7664779" cy="4723799"/>
          </a:xfrm>
        </p:grpSpPr>
        <p:sp>
          <p:nvSpPr>
            <p:cNvPr id="10" name="Google Shape;138;gf0d19952ec_6_5">
              <a:extLst>
                <a:ext uri="{FF2B5EF4-FFF2-40B4-BE49-F238E27FC236}">
                  <a16:creationId xmlns:a16="http://schemas.microsoft.com/office/drawing/2014/main" id="{EDA007F2-CD68-4227-914F-5CF7F95B3CE9}"/>
                </a:ext>
              </a:extLst>
            </p:cNvPr>
            <p:cNvSpPr txBox="1"/>
            <p:nvPr/>
          </p:nvSpPr>
          <p:spPr>
            <a:xfrm>
              <a:off x="1521760" y="5925738"/>
              <a:ext cx="4712156" cy="40006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sz="1000">
                  <a:solidFill>
                    <a:srgbClr val="004C82"/>
                  </a:solidFill>
                  <a:latin typeface="+mj-lt"/>
                  <a:sym typeface="Montserrat Medium"/>
                </a:rPr>
                <a:t>Fuente: Sistema de Contabilidad Integrada SICOIN, al 31/08/2023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sz="1000">
                  <a:solidFill>
                    <a:srgbClr val="004C82"/>
                  </a:solidFill>
                  <a:latin typeface="+mj-lt"/>
                  <a:sym typeface="Montserrat Medium"/>
                </a:rPr>
                <a:t>Cifras expresadas en millones de quetzales</a:t>
              </a:r>
              <a:endParaRPr sz="1000">
                <a:solidFill>
                  <a:srgbClr val="004C82"/>
                </a:solidFill>
                <a:latin typeface="+mj-lt"/>
                <a:sym typeface="Montserrat Medium"/>
              </a:endParaRPr>
            </a:p>
          </p:txBody>
        </p:sp>
        <p:grpSp>
          <p:nvGrpSpPr>
            <p:cNvPr id="2" name="Grupo 1">
              <a:extLst>
                <a:ext uri="{FF2B5EF4-FFF2-40B4-BE49-F238E27FC236}">
                  <a16:creationId xmlns:a16="http://schemas.microsoft.com/office/drawing/2014/main" id="{AFE0CE78-D898-4546-B28C-1EE65C9BE13F}"/>
                </a:ext>
              </a:extLst>
            </p:cNvPr>
            <p:cNvGrpSpPr/>
            <p:nvPr/>
          </p:nvGrpSpPr>
          <p:grpSpPr>
            <a:xfrm>
              <a:off x="1589137" y="1602008"/>
              <a:ext cx="7597402" cy="4524035"/>
              <a:chOff x="2202280" y="1849702"/>
              <a:chExt cx="7062868" cy="4424814"/>
            </a:xfrm>
          </p:grpSpPr>
          <p:graphicFrame>
            <p:nvGraphicFramePr>
              <p:cNvPr id="11" name="Gráfico 10">
                <a:extLst>
                  <a:ext uri="{FF2B5EF4-FFF2-40B4-BE49-F238E27FC236}">
                    <a16:creationId xmlns:a16="http://schemas.microsoft.com/office/drawing/2014/main" id="{31981E17-0187-49C7-BF71-18CEC1794B47}"/>
                  </a:ext>
                </a:extLst>
              </p:cNvPr>
              <p:cNvGraphicFramePr/>
              <p:nvPr/>
            </p:nvGraphicFramePr>
            <p:xfrm>
              <a:off x="2897579" y="2062810"/>
              <a:ext cx="6367569" cy="4211706"/>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upo 11">
                <a:extLst>
                  <a:ext uri="{FF2B5EF4-FFF2-40B4-BE49-F238E27FC236}">
                    <a16:creationId xmlns:a16="http://schemas.microsoft.com/office/drawing/2014/main" id="{1F67D0B1-533B-48DC-BD91-4E3C57338709}"/>
                  </a:ext>
                </a:extLst>
              </p:cNvPr>
              <p:cNvGrpSpPr/>
              <p:nvPr/>
            </p:nvGrpSpPr>
            <p:grpSpPr>
              <a:xfrm>
                <a:off x="5562250" y="3079641"/>
                <a:ext cx="1038225" cy="490617"/>
                <a:chOff x="4281880" y="3249757"/>
                <a:chExt cx="1038225" cy="610332"/>
              </a:xfrm>
            </p:grpSpPr>
            <p:sp>
              <p:nvSpPr>
                <p:cNvPr id="13" name="Rectángulo: esquinas redondeadas 12">
                  <a:extLst>
                    <a:ext uri="{FF2B5EF4-FFF2-40B4-BE49-F238E27FC236}">
                      <a16:creationId xmlns:a16="http://schemas.microsoft.com/office/drawing/2014/main" id="{223B7223-A97F-4DAA-9098-F69A8CE05A39}"/>
                    </a:ext>
                  </a:extLst>
                </p:cNvPr>
                <p:cNvSpPr/>
                <p:nvPr/>
              </p:nvSpPr>
              <p:spPr>
                <a:xfrm>
                  <a:off x="4281880" y="3249757"/>
                  <a:ext cx="1038225" cy="4141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15,106.21</a:t>
                  </a:r>
                  <a:endParaRPr lang="es-GT" sz="1000">
                    <a:latin typeface="+mj-lt"/>
                  </a:endParaRPr>
                </a:p>
              </p:txBody>
            </p:sp>
            <p:sp>
              <p:nvSpPr>
                <p:cNvPr id="14" name="Triángulo isósceles 13">
                  <a:extLst>
                    <a:ext uri="{FF2B5EF4-FFF2-40B4-BE49-F238E27FC236}">
                      <a16:creationId xmlns:a16="http://schemas.microsoft.com/office/drawing/2014/main" id="{63F9C96C-E6C2-4F81-B0DC-B631E04F8D36}"/>
                    </a:ext>
                  </a:extLst>
                </p:cNvPr>
                <p:cNvSpPr/>
                <p:nvPr/>
              </p:nvSpPr>
              <p:spPr>
                <a:xfrm rot="10800000">
                  <a:off x="4705350" y="3674670"/>
                  <a:ext cx="219075" cy="185419"/>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nvGrpSpPr>
              <p:cNvPr id="15" name="Grupo 14">
                <a:extLst>
                  <a:ext uri="{FF2B5EF4-FFF2-40B4-BE49-F238E27FC236}">
                    <a16:creationId xmlns:a16="http://schemas.microsoft.com/office/drawing/2014/main" id="{E23E3E3A-CDFF-46AF-AB8A-8BDE79700E46}"/>
                  </a:ext>
                </a:extLst>
              </p:cNvPr>
              <p:cNvGrpSpPr/>
              <p:nvPr/>
            </p:nvGrpSpPr>
            <p:grpSpPr>
              <a:xfrm>
                <a:off x="7570742" y="4081880"/>
                <a:ext cx="1038225" cy="535527"/>
                <a:chOff x="4281880" y="3235217"/>
                <a:chExt cx="1038225" cy="624872"/>
              </a:xfrm>
            </p:grpSpPr>
            <p:sp>
              <p:nvSpPr>
                <p:cNvPr id="16" name="Rectángulo: esquinas redondeadas 15">
                  <a:extLst>
                    <a:ext uri="{FF2B5EF4-FFF2-40B4-BE49-F238E27FC236}">
                      <a16:creationId xmlns:a16="http://schemas.microsoft.com/office/drawing/2014/main" id="{857233BE-1755-4A1E-8E10-91E8204F6C82}"/>
                    </a:ext>
                  </a:extLst>
                </p:cNvPr>
                <p:cNvSpPr/>
                <p:nvPr/>
              </p:nvSpPr>
              <p:spPr>
                <a:xfrm>
                  <a:off x="4281880" y="3235217"/>
                  <a:ext cx="1038225" cy="428731"/>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6,911.41</a:t>
                  </a:r>
                  <a:endParaRPr lang="es-GT" sz="1000">
                    <a:latin typeface="+mj-lt"/>
                  </a:endParaRPr>
                </a:p>
              </p:txBody>
            </p:sp>
            <p:sp>
              <p:nvSpPr>
                <p:cNvPr id="17" name="Triángulo isósceles 16">
                  <a:extLst>
                    <a:ext uri="{FF2B5EF4-FFF2-40B4-BE49-F238E27FC236}">
                      <a16:creationId xmlns:a16="http://schemas.microsoft.com/office/drawing/2014/main" id="{8942E8AA-6749-4484-9DC9-126C6A931ABB}"/>
                    </a:ext>
                  </a:extLst>
                </p:cNvPr>
                <p:cNvSpPr/>
                <p:nvPr/>
              </p:nvSpPr>
              <p:spPr>
                <a:xfrm rot="10800000">
                  <a:off x="4705350" y="3674670"/>
                  <a:ext cx="219075" cy="185419"/>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sp>
            <p:nvSpPr>
              <p:cNvPr id="18" name="Bocadillo: rectángulo con esquinas redondeadas 17">
                <a:extLst>
                  <a:ext uri="{FF2B5EF4-FFF2-40B4-BE49-F238E27FC236}">
                    <a16:creationId xmlns:a16="http://schemas.microsoft.com/office/drawing/2014/main" id="{349E302C-1985-4D33-A94A-7E0EA63B1B5D}"/>
                  </a:ext>
                </a:extLst>
              </p:cNvPr>
              <p:cNvSpPr/>
              <p:nvPr/>
            </p:nvSpPr>
            <p:spPr>
              <a:xfrm>
                <a:off x="3303973" y="1849702"/>
                <a:ext cx="1159127" cy="627286"/>
              </a:xfrm>
              <a:prstGeom prst="wedgeRoundRectCallout">
                <a:avLst>
                  <a:gd name="adj1" fmla="val 19589"/>
                  <a:gd name="adj2" fmla="val 74648"/>
                  <a:gd name="adj3" fmla="val 16667"/>
                </a:avLst>
              </a:pr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accent1">
                        <a:lumMod val="75000"/>
                      </a:schemeClr>
                    </a:solidFill>
                    <a:latin typeface="+mj-lt"/>
                  </a:rPr>
                  <a:t>Vigente</a:t>
                </a:r>
              </a:p>
              <a:p>
                <a:pPr algn="ctr"/>
                <a:r>
                  <a:rPr lang="es-ES" sz="1000">
                    <a:solidFill>
                      <a:schemeClr val="accent1">
                        <a:lumMod val="75000"/>
                      </a:schemeClr>
                    </a:solidFill>
                    <a:latin typeface="+mj-lt"/>
                  </a:rPr>
                  <a:t>22,017.63</a:t>
                </a:r>
              </a:p>
            </p:txBody>
          </p:sp>
          <p:grpSp>
            <p:nvGrpSpPr>
              <p:cNvPr id="19" name="Grupo 18">
                <a:extLst>
                  <a:ext uri="{FF2B5EF4-FFF2-40B4-BE49-F238E27FC236}">
                    <a16:creationId xmlns:a16="http://schemas.microsoft.com/office/drawing/2014/main" id="{332E151F-2AC7-405F-ACB0-5AA150475842}"/>
                  </a:ext>
                </a:extLst>
              </p:cNvPr>
              <p:cNvGrpSpPr/>
              <p:nvPr/>
            </p:nvGrpSpPr>
            <p:grpSpPr>
              <a:xfrm>
                <a:off x="2225717" y="3616330"/>
                <a:ext cx="1449145" cy="523220"/>
                <a:chOff x="4281880" y="3194051"/>
                <a:chExt cx="1187274" cy="765753"/>
              </a:xfrm>
              <a:solidFill>
                <a:srgbClr val="00B0F0"/>
              </a:solidFill>
            </p:grpSpPr>
            <p:sp>
              <p:nvSpPr>
                <p:cNvPr id="20" name="Rectángulo: esquinas redondeadas 19">
                  <a:extLst>
                    <a:ext uri="{FF2B5EF4-FFF2-40B4-BE49-F238E27FC236}">
                      <a16:creationId xmlns:a16="http://schemas.microsoft.com/office/drawing/2014/main" id="{14147EEF-266B-4C47-A37C-4A4E1A6130A3}"/>
                    </a:ext>
                  </a:extLst>
                </p:cNvPr>
                <p:cNvSpPr/>
                <p:nvPr/>
              </p:nvSpPr>
              <p:spPr>
                <a:xfrm>
                  <a:off x="4281880" y="3194051"/>
                  <a:ext cx="1038225" cy="765753"/>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latin typeface="+mj-lt"/>
                    </a:rPr>
                    <a:t>Asignado</a:t>
                  </a:r>
                </a:p>
                <a:p>
                  <a:pPr algn="ctr"/>
                  <a:r>
                    <a:rPr lang="es-ES" sz="1000">
                      <a:solidFill>
                        <a:schemeClr val="bg1"/>
                      </a:solidFill>
                      <a:latin typeface="+mj-lt"/>
                    </a:rPr>
                    <a:t>22,254.42</a:t>
                  </a:r>
                </a:p>
              </p:txBody>
            </p:sp>
            <p:sp>
              <p:nvSpPr>
                <p:cNvPr id="21" name="Triángulo isósceles 20">
                  <a:extLst>
                    <a:ext uri="{FF2B5EF4-FFF2-40B4-BE49-F238E27FC236}">
                      <a16:creationId xmlns:a16="http://schemas.microsoft.com/office/drawing/2014/main" id="{03223821-0073-45AD-AB11-289D32ED78A6}"/>
                    </a:ext>
                  </a:extLst>
                </p:cNvPr>
                <p:cNvSpPr/>
                <p:nvPr/>
              </p:nvSpPr>
              <p:spPr>
                <a:xfrm rot="5400000">
                  <a:off x="5258364" y="3488290"/>
                  <a:ext cx="272531" cy="149049"/>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nvGrpSpPr>
              <p:cNvPr id="22" name="Grupo 21">
                <a:extLst>
                  <a:ext uri="{FF2B5EF4-FFF2-40B4-BE49-F238E27FC236}">
                    <a16:creationId xmlns:a16="http://schemas.microsoft.com/office/drawing/2014/main" id="{33C40EDE-34D2-49B8-B5FC-0E7C91F9CC36}"/>
                  </a:ext>
                </a:extLst>
              </p:cNvPr>
              <p:cNvGrpSpPr/>
              <p:nvPr/>
            </p:nvGrpSpPr>
            <p:grpSpPr>
              <a:xfrm>
                <a:off x="2202280" y="5379099"/>
                <a:ext cx="1449145" cy="541408"/>
                <a:chOff x="4281880" y="3194051"/>
                <a:chExt cx="1187274" cy="765753"/>
              </a:xfrm>
              <a:solidFill>
                <a:schemeClr val="accent5">
                  <a:lumMod val="60000"/>
                  <a:lumOff val="40000"/>
                </a:schemeClr>
              </a:solidFill>
            </p:grpSpPr>
            <p:sp>
              <p:nvSpPr>
                <p:cNvPr id="23" name="Rectángulo: esquinas redondeadas 22">
                  <a:extLst>
                    <a:ext uri="{FF2B5EF4-FFF2-40B4-BE49-F238E27FC236}">
                      <a16:creationId xmlns:a16="http://schemas.microsoft.com/office/drawing/2014/main" id="{61DD1268-B602-4276-AB0F-F39B2E99ECC0}"/>
                    </a:ext>
                  </a:extLst>
                </p:cNvPr>
                <p:cNvSpPr/>
                <p:nvPr/>
              </p:nvSpPr>
              <p:spPr>
                <a:xfrm>
                  <a:off x="4281880" y="3194051"/>
                  <a:ext cx="1038225" cy="765753"/>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ES" sz="1000">
                      <a:solidFill>
                        <a:schemeClr val="accent1">
                          <a:lumMod val="75000"/>
                        </a:schemeClr>
                      </a:solidFill>
                      <a:latin typeface="+mj-lt"/>
                    </a:rPr>
                    <a:t>Disminuciones</a:t>
                  </a:r>
                </a:p>
                <a:p>
                  <a:pPr algn="ctr"/>
                  <a:r>
                    <a:rPr lang="es-ES" sz="1000">
                      <a:solidFill>
                        <a:schemeClr val="accent1">
                          <a:lumMod val="75000"/>
                        </a:schemeClr>
                      </a:solidFill>
                      <a:latin typeface="+mj-lt"/>
                    </a:rPr>
                    <a:t>-236.79</a:t>
                  </a:r>
                </a:p>
              </p:txBody>
            </p:sp>
            <p:sp>
              <p:nvSpPr>
                <p:cNvPr id="24" name="Triángulo isósceles 23">
                  <a:extLst>
                    <a:ext uri="{FF2B5EF4-FFF2-40B4-BE49-F238E27FC236}">
                      <a16:creationId xmlns:a16="http://schemas.microsoft.com/office/drawing/2014/main" id="{D311703C-E28D-4B82-BB78-8DA20D7C10F4}"/>
                    </a:ext>
                  </a:extLst>
                </p:cNvPr>
                <p:cNvSpPr/>
                <p:nvPr/>
              </p:nvSpPr>
              <p:spPr>
                <a:xfrm rot="5400000">
                  <a:off x="5258364" y="3488290"/>
                  <a:ext cx="272531" cy="149049"/>
                </a:xfrm>
                <a:prstGeom prst="triangl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a:latin typeface="+mj-lt"/>
                  </a:endParaRPr>
                </a:p>
              </p:txBody>
            </p:sp>
          </p:grpSp>
        </p:grpSp>
      </p:grpSp>
      <p:sp>
        <p:nvSpPr>
          <p:cNvPr id="25" name="Google Shape;90;p2">
            <a:extLst>
              <a:ext uri="{FF2B5EF4-FFF2-40B4-BE49-F238E27FC236}">
                <a16:creationId xmlns:a16="http://schemas.microsoft.com/office/drawing/2014/main" id="{C63EEDFC-8E5A-4211-AAB8-316A325ADC0D}"/>
              </a:ext>
            </a:extLst>
          </p:cNvPr>
          <p:cNvSpPr txBox="1"/>
          <p:nvPr/>
        </p:nvSpPr>
        <p:spPr>
          <a:xfrm>
            <a:off x="415299" y="240558"/>
            <a:ext cx="6819689"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b="0" i="0" u="none" strike="noStrike" cap="none">
                <a:solidFill>
                  <a:srgbClr val="004C82"/>
                </a:solidFill>
                <a:latin typeface="Bebas Neue"/>
                <a:ea typeface="Bebas Neue"/>
                <a:cs typeface="Bebas Neue"/>
                <a:sym typeface="Bebas Neue"/>
              </a:rPr>
              <a:t>Cifras generales de EJECUCIÓN DEL PRESUPUESTO</a:t>
            </a:r>
            <a:endParaRPr/>
          </a:p>
        </p:txBody>
      </p:sp>
      <p:sp>
        <p:nvSpPr>
          <p:cNvPr id="26" name="Google Shape;91;p2">
            <a:extLst>
              <a:ext uri="{FF2B5EF4-FFF2-40B4-BE49-F238E27FC236}">
                <a16:creationId xmlns:a16="http://schemas.microsoft.com/office/drawing/2014/main" id="{9555EBF8-578F-49D4-9930-68DB66642B7E}"/>
              </a:ext>
            </a:extLst>
          </p:cNvPr>
          <p:cNvSpPr txBox="1"/>
          <p:nvPr/>
        </p:nvSpPr>
        <p:spPr>
          <a:xfrm>
            <a:off x="415299" y="669089"/>
            <a:ext cx="43812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2000">
                <a:solidFill>
                  <a:srgbClr val="004C82"/>
                </a:solidFill>
                <a:latin typeface="Bebas Neue"/>
                <a:ea typeface="Bebas Neue"/>
                <a:cs typeface="Bebas Neue"/>
                <a:sym typeface="Bebas Neue"/>
              </a:rPr>
              <a:t>SEGUNDO cuatrimestre del ejercicio fiscal 2023</a:t>
            </a:r>
            <a:endParaRPr sz="2000"/>
          </a:p>
          <a:p>
            <a:pPr marL="0" marR="0" lvl="0" indent="0" algn="l" rtl="0">
              <a:spcBef>
                <a:spcPts val="0"/>
              </a:spcBef>
              <a:spcAft>
                <a:spcPts val="0"/>
              </a:spcAft>
              <a:buNone/>
            </a:pPr>
            <a:r>
              <a:rPr lang="es-GT" sz="2000">
                <a:solidFill>
                  <a:srgbClr val="004C82"/>
                </a:solidFill>
                <a:latin typeface="Bebas Neue"/>
                <a:ea typeface="Bebas Neue"/>
                <a:cs typeface="Bebas Neue"/>
                <a:sym typeface="Bebas Neue"/>
              </a:rPr>
              <a:t>(Montos en millones de Quetzales)</a:t>
            </a:r>
            <a:endParaRPr sz="2000"/>
          </a:p>
        </p:txBody>
      </p:sp>
    </p:spTree>
    <p:extLst>
      <p:ext uri="{BB962C8B-B14F-4D97-AF65-F5344CB8AC3E}">
        <p14:creationId xmlns:p14="http://schemas.microsoft.com/office/powerpoint/2010/main" val="264810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oogle Shape;150;gf0d19952ec_6_58">
            <a:extLst>
              <a:ext uri="{FF2B5EF4-FFF2-40B4-BE49-F238E27FC236}">
                <a16:creationId xmlns:a16="http://schemas.microsoft.com/office/drawing/2014/main" id="{E9EA65BE-B5EE-4B83-BA7E-73F536291D1B}"/>
              </a:ext>
            </a:extLst>
          </p:cNvPr>
          <p:cNvCxnSpPr>
            <a:cxnSpLocks/>
          </p:cNvCxnSpPr>
          <p:nvPr/>
        </p:nvCxnSpPr>
        <p:spPr>
          <a:xfrm flipV="1">
            <a:off x="3626120" y="2017925"/>
            <a:ext cx="2659850" cy="1114725"/>
          </a:xfrm>
          <a:prstGeom prst="straightConnector1">
            <a:avLst/>
          </a:prstGeom>
          <a:noFill/>
          <a:ln w="38100" cap="flat" cmpd="sng">
            <a:solidFill>
              <a:srgbClr val="5FB1CB"/>
            </a:solidFill>
            <a:prstDash val="solid"/>
            <a:round/>
            <a:headEnd type="none" w="med" len="med"/>
            <a:tailEnd type="none" w="med" len="med"/>
          </a:ln>
        </p:spPr>
      </p:cxnSp>
      <p:sp>
        <p:nvSpPr>
          <p:cNvPr id="8" name="Google Shape;151;gf0d19952ec_6_58">
            <a:extLst>
              <a:ext uri="{FF2B5EF4-FFF2-40B4-BE49-F238E27FC236}">
                <a16:creationId xmlns:a16="http://schemas.microsoft.com/office/drawing/2014/main" id="{C8BF8718-262F-4769-B846-83BFEF0EAF05}"/>
              </a:ext>
            </a:extLst>
          </p:cNvPr>
          <p:cNvSpPr txBox="1"/>
          <p:nvPr/>
        </p:nvSpPr>
        <p:spPr>
          <a:xfrm>
            <a:off x="6228011" y="683786"/>
            <a:ext cx="2968800" cy="1600408"/>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GT" sz="3000" b="1">
                <a:solidFill>
                  <a:srgbClr val="1E4E79"/>
                </a:solidFill>
                <a:latin typeface="Arial" panose="020B0604020202020204" pitchFamily="34" charset="0"/>
                <a:ea typeface="Montserrat SemiBold"/>
                <a:cs typeface="Arial" panose="020B0604020202020204" pitchFamily="34" charset="0"/>
                <a:sym typeface="Montserrat SemiBold"/>
              </a:rPr>
              <a:t>67.64 %</a:t>
            </a:r>
            <a:br>
              <a:rPr lang="es-GT" sz="3000" b="1">
                <a:solidFill>
                  <a:srgbClr val="1E4E79"/>
                </a:solidFill>
                <a:latin typeface="Arial" panose="020B0604020202020204" pitchFamily="34" charset="0"/>
                <a:ea typeface="Montserrat SemiBold"/>
                <a:cs typeface="Arial" panose="020B0604020202020204" pitchFamily="34" charset="0"/>
              </a:rPr>
            </a:br>
            <a:r>
              <a:rPr lang="es-GT" sz="3000" b="1">
                <a:solidFill>
                  <a:srgbClr val="1E4E79"/>
                </a:solidFill>
                <a:latin typeface="Arial" panose="020B0604020202020204" pitchFamily="34" charset="0"/>
                <a:ea typeface="Montserrat SemiBold"/>
                <a:cs typeface="Arial" panose="020B0604020202020204" pitchFamily="34" charset="0"/>
                <a:sym typeface="Montserrat SemiBold"/>
              </a:rPr>
              <a:t>Q.10,217.36</a:t>
            </a:r>
            <a:endParaRPr sz="3000" b="1">
              <a:solidFill>
                <a:srgbClr val="1E4E79"/>
              </a:solidFill>
              <a:latin typeface="Arial" panose="020B0604020202020204" pitchFamily="34" charset="0"/>
              <a:ea typeface="Montserrat SemiBold"/>
              <a:cs typeface="Arial" panose="020B0604020202020204" pitchFamily="34" charset="0"/>
              <a:sym typeface="Montserrat SemiBold"/>
            </a:endParaRPr>
          </a:p>
          <a:p>
            <a:pPr algn="ctr"/>
            <a:r>
              <a:rPr lang="es-GT" sz="1600" b="1">
                <a:solidFill>
                  <a:srgbClr val="1E4E79"/>
                </a:solidFill>
                <a:latin typeface="Arial" panose="020B0604020202020204" pitchFamily="34" charset="0"/>
                <a:ea typeface="Montserrat SemiBold"/>
                <a:cs typeface="Arial" panose="020B0604020202020204" pitchFamily="34" charset="0"/>
                <a:sym typeface="Montserrat SemiBold"/>
              </a:rPr>
              <a:t>Inversión en Formación de </a:t>
            </a:r>
            <a:endParaRPr lang="es-GT" sz="1600" b="1">
              <a:solidFill>
                <a:srgbClr val="1E4E79"/>
              </a:solidFill>
              <a:latin typeface="Arial" panose="020B0604020202020204" pitchFamily="34" charset="0"/>
              <a:ea typeface="Montserrat SemiBold"/>
              <a:cs typeface="Arial" panose="020B0604020202020204" pitchFamily="34" charset="0"/>
            </a:endParaRPr>
          </a:p>
          <a:p>
            <a:pPr marL="0" lvl="0" indent="0" algn="ctr" rtl="0">
              <a:lnSpc>
                <a:spcPct val="100000"/>
              </a:lnSpc>
              <a:spcBef>
                <a:spcPts val="0"/>
              </a:spcBef>
              <a:spcAft>
                <a:spcPts val="0"/>
              </a:spcAft>
              <a:buNone/>
            </a:pPr>
            <a:r>
              <a:rPr lang="es-GT" sz="1600" b="1">
                <a:solidFill>
                  <a:srgbClr val="1E4E79"/>
                </a:solidFill>
                <a:latin typeface="Arial" panose="020B0604020202020204" pitchFamily="34" charset="0"/>
                <a:ea typeface="Montserrat SemiBold"/>
                <a:cs typeface="Arial" panose="020B0604020202020204" pitchFamily="34" charset="0"/>
                <a:sym typeface="Montserrat SemiBold"/>
              </a:rPr>
              <a:t>Capital Humano</a:t>
            </a:r>
            <a:endParaRPr sz="1600" b="1">
              <a:solidFill>
                <a:srgbClr val="1E4E79"/>
              </a:solidFill>
              <a:latin typeface="Arial" panose="020B0604020202020204" pitchFamily="34" charset="0"/>
              <a:ea typeface="Montserrat SemiBold"/>
              <a:cs typeface="Arial" panose="020B0604020202020204" pitchFamily="34" charset="0"/>
              <a:sym typeface="Montserrat SemiBold"/>
            </a:endParaRPr>
          </a:p>
        </p:txBody>
      </p:sp>
      <p:cxnSp>
        <p:nvCxnSpPr>
          <p:cNvPr id="9" name="Google Shape;152;gf0d19952ec_6_58">
            <a:extLst>
              <a:ext uri="{FF2B5EF4-FFF2-40B4-BE49-F238E27FC236}">
                <a16:creationId xmlns:a16="http://schemas.microsoft.com/office/drawing/2014/main" id="{E74AED5D-1F6C-46CC-923E-6E125CC0AF8B}"/>
              </a:ext>
            </a:extLst>
          </p:cNvPr>
          <p:cNvCxnSpPr/>
          <p:nvPr/>
        </p:nvCxnSpPr>
        <p:spPr>
          <a:xfrm>
            <a:off x="3492370" y="3696300"/>
            <a:ext cx="2793600" cy="0"/>
          </a:xfrm>
          <a:prstGeom prst="straightConnector1">
            <a:avLst/>
          </a:prstGeom>
          <a:noFill/>
          <a:ln w="38100" cap="flat" cmpd="sng">
            <a:solidFill>
              <a:srgbClr val="5FB1CB"/>
            </a:solidFill>
            <a:prstDash val="solid"/>
            <a:round/>
            <a:headEnd type="none" w="med" len="med"/>
            <a:tailEnd type="none" w="med" len="med"/>
          </a:ln>
        </p:spPr>
      </p:cxnSp>
      <p:sp>
        <p:nvSpPr>
          <p:cNvPr id="10" name="Google Shape;153;gf0d19952ec_6_58">
            <a:extLst>
              <a:ext uri="{FF2B5EF4-FFF2-40B4-BE49-F238E27FC236}">
                <a16:creationId xmlns:a16="http://schemas.microsoft.com/office/drawing/2014/main" id="{5905293D-42E0-47B7-8E71-E212B6B80E51}"/>
              </a:ext>
            </a:extLst>
          </p:cNvPr>
          <p:cNvSpPr txBox="1"/>
          <p:nvPr/>
        </p:nvSpPr>
        <p:spPr>
          <a:xfrm>
            <a:off x="6261832" y="2452223"/>
            <a:ext cx="2968800" cy="209285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GT" sz="3000" b="1">
                <a:solidFill>
                  <a:srgbClr val="1E4E79"/>
                </a:solidFill>
                <a:latin typeface="Arial" panose="020B0604020202020204" pitchFamily="34" charset="0"/>
                <a:ea typeface="Montserrat SemiBold"/>
                <a:cs typeface="Arial" panose="020B0604020202020204" pitchFamily="34" charset="0"/>
                <a:sym typeface="Montserrat SemiBold"/>
              </a:rPr>
              <a:t>24.91 %</a:t>
            </a:r>
            <a:br>
              <a:rPr lang="es-GT" sz="3000" b="1">
                <a:solidFill>
                  <a:srgbClr val="1E4E79"/>
                </a:solidFill>
                <a:latin typeface="Arial" panose="020B0604020202020204" pitchFamily="34" charset="0"/>
                <a:ea typeface="Montserrat SemiBold"/>
                <a:cs typeface="Arial" panose="020B0604020202020204" pitchFamily="34" charset="0"/>
              </a:rPr>
            </a:br>
            <a:r>
              <a:rPr lang="es-GT" sz="3000" b="1">
                <a:solidFill>
                  <a:srgbClr val="1E4E79"/>
                </a:solidFill>
                <a:latin typeface="Arial" panose="020B0604020202020204" pitchFamily="34" charset="0"/>
                <a:ea typeface="Montserrat SemiBold"/>
                <a:cs typeface="Arial" panose="020B0604020202020204" pitchFamily="34" charset="0"/>
                <a:sym typeface="Montserrat SemiBold"/>
              </a:rPr>
              <a:t>Q.3,762.80</a:t>
            </a:r>
            <a:endParaRPr sz="3000" b="1">
              <a:solidFill>
                <a:srgbClr val="1E4E79"/>
              </a:solidFill>
              <a:latin typeface="Arial" panose="020B0604020202020204" pitchFamily="34" charset="0"/>
              <a:ea typeface="Montserrat SemiBold"/>
              <a:cs typeface="Arial" panose="020B0604020202020204" pitchFamily="34" charset="0"/>
              <a:sym typeface="Montserrat SemiBold"/>
            </a:endParaRPr>
          </a:p>
          <a:p>
            <a:pPr algn="ctr"/>
            <a:r>
              <a:rPr lang="es-GT" sz="1600" b="1">
                <a:solidFill>
                  <a:srgbClr val="1E4E79"/>
                </a:solidFill>
                <a:latin typeface="Arial" panose="020B0604020202020204" pitchFamily="34" charset="0"/>
                <a:ea typeface="Montserrat SemiBold"/>
                <a:cs typeface="Arial" panose="020B0604020202020204" pitchFamily="34" charset="0"/>
                <a:sym typeface="Montserrat SemiBold"/>
              </a:rPr>
              <a:t>Inversión en </a:t>
            </a:r>
            <a:endParaRPr lang="es-GT" sz="1600" b="1">
              <a:solidFill>
                <a:srgbClr val="1E4E79"/>
              </a:solidFill>
              <a:latin typeface="Arial" panose="020B0604020202020204" pitchFamily="34" charset="0"/>
              <a:ea typeface="Montserrat SemiBold"/>
              <a:cs typeface="Arial" panose="020B0604020202020204" pitchFamily="34" charset="0"/>
            </a:endParaRPr>
          </a:p>
          <a:p>
            <a:pPr marL="0" lvl="0" indent="0" algn="ctr" rtl="0">
              <a:lnSpc>
                <a:spcPct val="100000"/>
              </a:lnSpc>
              <a:spcBef>
                <a:spcPts val="0"/>
              </a:spcBef>
              <a:spcAft>
                <a:spcPts val="0"/>
              </a:spcAft>
              <a:buNone/>
            </a:pPr>
            <a:r>
              <a:rPr lang="es-GT" sz="1600" b="1">
                <a:solidFill>
                  <a:srgbClr val="1E4E79"/>
                </a:solidFill>
                <a:latin typeface="Arial" panose="020B0604020202020204" pitchFamily="34" charset="0"/>
                <a:ea typeface="Montserrat SemiBold"/>
                <a:cs typeface="Arial" panose="020B0604020202020204" pitchFamily="34" charset="0"/>
                <a:sym typeface="Montserrat SemiBold"/>
              </a:rPr>
              <a:t>Programas de Apoyo, Seguro Médico Escolar y Libros de Texto</a:t>
            </a:r>
            <a:endParaRPr sz="1600" b="1">
              <a:solidFill>
                <a:srgbClr val="1E4E79"/>
              </a:solidFill>
              <a:latin typeface="Arial" panose="020B0604020202020204" pitchFamily="34" charset="0"/>
              <a:ea typeface="Montserrat SemiBold"/>
              <a:cs typeface="Arial" panose="020B0604020202020204" pitchFamily="34" charset="0"/>
              <a:sym typeface="Montserrat SemiBold"/>
            </a:endParaRPr>
          </a:p>
        </p:txBody>
      </p:sp>
      <p:grpSp>
        <p:nvGrpSpPr>
          <p:cNvPr id="11" name="Google Shape;154;gf0d19952ec_6_58">
            <a:extLst>
              <a:ext uri="{FF2B5EF4-FFF2-40B4-BE49-F238E27FC236}">
                <a16:creationId xmlns:a16="http://schemas.microsoft.com/office/drawing/2014/main" id="{99747B74-6D04-4B57-A1EC-654059D1C16C}"/>
              </a:ext>
            </a:extLst>
          </p:cNvPr>
          <p:cNvGrpSpPr/>
          <p:nvPr/>
        </p:nvGrpSpPr>
        <p:grpSpPr>
          <a:xfrm>
            <a:off x="9476736" y="1059222"/>
            <a:ext cx="531126" cy="911089"/>
            <a:chOff x="12058651" y="7658894"/>
            <a:chExt cx="412750" cy="708027"/>
          </a:xfrm>
        </p:grpSpPr>
        <p:sp>
          <p:nvSpPr>
            <p:cNvPr id="12" name="Google Shape;155;gf0d19952ec_6_58">
              <a:extLst>
                <a:ext uri="{FF2B5EF4-FFF2-40B4-BE49-F238E27FC236}">
                  <a16:creationId xmlns:a16="http://schemas.microsoft.com/office/drawing/2014/main" id="{898F8F54-2F9F-436E-96B5-64993909256C}"/>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 name="Google Shape;156;gf0d19952ec_6_58">
              <a:extLst>
                <a:ext uri="{FF2B5EF4-FFF2-40B4-BE49-F238E27FC236}">
                  <a16:creationId xmlns:a16="http://schemas.microsoft.com/office/drawing/2014/main" id="{A91AE9DE-5B0D-43E2-A21A-D93DA59D4029}"/>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pic>
        <p:nvPicPr>
          <p:cNvPr id="14" name="Google Shape;157;gf0d19952ec_6_58">
            <a:extLst>
              <a:ext uri="{FF2B5EF4-FFF2-40B4-BE49-F238E27FC236}">
                <a16:creationId xmlns:a16="http://schemas.microsoft.com/office/drawing/2014/main" id="{47C99036-319D-4979-B838-CD8AE65930DB}"/>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296582" y="2997228"/>
            <a:ext cx="1022849" cy="1022849"/>
          </a:xfrm>
          <a:prstGeom prst="rect">
            <a:avLst/>
          </a:prstGeom>
          <a:noFill/>
          <a:ln>
            <a:noFill/>
          </a:ln>
        </p:spPr>
      </p:pic>
      <p:cxnSp>
        <p:nvCxnSpPr>
          <p:cNvPr id="15" name="Google Shape;158;gf0d19952ec_6_58">
            <a:extLst>
              <a:ext uri="{FF2B5EF4-FFF2-40B4-BE49-F238E27FC236}">
                <a16:creationId xmlns:a16="http://schemas.microsoft.com/office/drawing/2014/main" id="{A1767DC3-B717-457B-9A78-D9154252384D}"/>
              </a:ext>
            </a:extLst>
          </p:cNvPr>
          <p:cNvCxnSpPr>
            <a:cxnSpLocks/>
            <a:endCxn id="16" idx="1"/>
          </p:cNvCxnSpPr>
          <p:nvPr/>
        </p:nvCxnSpPr>
        <p:spPr>
          <a:xfrm>
            <a:off x="3601982" y="3989573"/>
            <a:ext cx="2725800" cy="1347407"/>
          </a:xfrm>
          <a:prstGeom prst="straightConnector1">
            <a:avLst/>
          </a:prstGeom>
          <a:noFill/>
          <a:ln w="38100" cap="flat" cmpd="sng">
            <a:solidFill>
              <a:srgbClr val="5FB1CB"/>
            </a:solidFill>
            <a:prstDash val="solid"/>
            <a:round/>
            <a:headEnd type="none" w="med" len="med"/>
            <a:tailEnd type="none" w="med" len="med"/>
          </a:ln>
        </p:spPr>
      </p:cxnSp>
      <p:sp>
        <p:nvSpPr>
          <p:cNvPr id="16" name="Google Shape;159;gf0d19952ec_6_58">
            <a:extLst>
              <a:ext uri="{FF2B5EF4-FFF2-40B4-BE49-F238E27FC236}">
                <a16:creationId xmlns:a16="http://schemas.microsoft.com/office/drawing/2014/main" id="{47D1AA8D-AE54-46E1-88AD-7C3D0C23E66E}"/>
              </a:ext>
            </a:extLst>
          </p:cNvPr>
          <p:cNvSpPr txBox="1"/>
          <p:nvPr/>
        </p:nvSpPr>
        <p:spPr>
          <a:xfrm>
            <a:off x="6327782" y="4505998"/>
            <a:ext cx="2968800" cy="1661963"/>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GT" sz="3000" b="1">
                <a:solidFill>
                  <a:srgbClr val="1E4E79"/>
                </a:solidFill>
                <a:latin typeface="Arial" panose="020B0604020202020204" pitchFamily="34" charset="0"/>
                <a:ea typeface="Montserrat SemiBold"/>
                <a:cs typeface="Arial" panose="020B0604020202020204" pitchFamily="34" charset="0"/>
                <a:sym typeface="Montserrat SemiBold"/>
              </a:rPr>
              <a:t>7.45 %</a:t>
            </a:r>
          </a:p>
          <a:p>
            <a:pPr marL="0" lvl="0" indent="0" algn="ctr" rtl="0">
              <a:lnSpc>
                <a:spcPct val="100000"/>
              </a:lnSpc>
              <a:spcBef>
                <a:spcPts val="0"/>
              </a:spcBef>
              <a:spcAft>
                <a:spcPts val="0"/>
              </a:spcAft>
              <a:buNone/>
            </a:pPr>
            <a:r>
              <a:rPr lang="es-ES" sz="3000" b="1">
                <a:solidFill>
                  <a:srgbClr val="1E4E79"/>
                </a:solidFill>
                <a:latin typeface="Arial" panose="020B0604020202020204" pitchFamily="34" charset="0"/>
                <a:ea typeface="Montserrat SemiBold"/>
                <a:cs typeface="Arial" panose="020B0604020202020204" pitchFamily="34" charset="0"/>
                <a:sym typeface="Montserrat SemiBold"/>
              </a:rPr>
              <a:t>Q.1,126.05</a:t>
            </a:r>
            <a:endParaRPr sz="3000" b="1">
              <a:solidFill>
                <a:srgbClr val="1E4E79"/>
              </a:solidFill>
              <a:latin typeface="Arial" panose="020B0604020202020204" pitchFamily="34" charset="0"/>
              <a:ea typeface="Montserrat SemiBold"/>
              <a:cs typeface="Arial" panose="020B0604020202020204" pitchFamily="34" charset="0"/>
              <a:sym typeface="Montserrat SemiBold"/>
            </a:endParaRPr>
          </a:p>
          <a:p>
            <a:pPr algn="ctr"/>
            <a:r>
              <a:rPr lang="es-GT" sz="1600" b="1">
                <a:solidFill>
                  <a:srgbClr val="1E4E79"/>
                </a:solidFill>
                <a:latin typeface="Arial" panose="020B0604020202020204" pitchFamily="34" charset="0"/>
                <a:ea typeface="Montserrat SemiBold"/>
                <a:cs typeface="Arial" panose="020B0604020202020204" pitchFamily="34" charset="0"/>
                <a:sym typeface="Montserrat SemiBold"/>
              </a:rPr>
              <a:t>Inversión en </a:t>
            </a:r>
            <a:endParaRPr lang="es-GT" sz="1600" b="1">
              <a:solidFill>
                <a:srgbClr val="1E4E79"/>
              </a:solidFill>
              <a:latin typeface="Arial" panose="020B0604020202020204" pitchFamily="34" charset="0"/>
              <a:ea typeface="Montserrat SemiBold"/>
              <a:cs typeface="Arial" panose="020B0604020202020204" pitchFamily="34" charset="0"/>
            </a:endParaRPr>
          </a:p>
          <a:p>
            <a:pPr marL="0" lvl="0" indent="0" algn="ctr" rtl="0">
              <a:lnSpc>
                <a:spcPct val="100000"/>
              </a:lnSpc>
              <a:spcBef>
                <a:spcPts val="0"/>
              </a:spcBef>
              <a:spcAft>
                <a:spcPts val="0"/>
              </a:spcAft>
              <a:buNone/>
            </a:pPr>
            <a:r>
              <a:rPr lang="es-GT" sz="1600" b="1">
                <a:solidFill>
                  <a:srgbClr val="1E4E79"/>
                </a:solidFill>
                <a:latin typeface="Arial" panose="020B0604020202020204" pitchFamily="34" charset="0"/>
                <a:ea typeface="Montserrat SemiBold"/>
                <a:cs typeface="Arial" panose="020B0604020202020204" pitchFamily="34" charset="0"/>
                <a:sym typeface="Montserrat SemiBold"/>
              </a:rPr>
              <a:t>otros Programas</a:t>
            </a:r>
            <a:endParaRPr sz="1600" b="1">
              <a:solidFill>
                <a:srgbClr val="1E4E79"/>
              </a:solidFill>
              <a:latin typeface="Arial" panose="020B0604020202020204" pitchFamily="34" charset="0"/>
              <a:ea typeface="Montserrat SemiBold"/>
              <a:cs typeface="Arial" panose="020B0604020202020204" pitchFamily="34" charset="0"/>
              <a:sym typeface="Montserrat SemiBold"/>
            </a:endParaRPr>
          </a:p>
        </p:txBody>
      </p:sp>
      <p:grpSp>
        <p:nvGrpSpPr>
          <p:cNvPr id="17" name="Google Shape;160;gf0d19952ec_6_58">
            <a:extLst>
              <a:ext uri="{FF2B5EF4-FFF2-40B4-BE49-F238E27FC236}">
                <a16:creationId xmlns:a16="http://schemas.microsoft.com/office/drawing/2014/main" id="{2D825828-30C2-4B4C-8528-0345C3EBDBF5}"/>
              </a:ext>
            </a:extLst>
          </p:cNvPr>
          <p:cNvGrpSpPr/>
          <p:nvPr/>
        </p:nvGrpSpPr>
        <p:grpSpPr>
          <a:xfrm>
            <a:off x="9781293" y="4841420"/>
            <a:ext cx="215414" cy="369519"/>
            <a:chOff x="12058651" y="7658894"/>
            <a:chExt cx="412750" cy="708027"/>
          </a:xfrm>
        </p:grpSpPr>
        <p:sp>
          <p:nvSpPr>
            <p:cNvPr id="18" name="Google Shape;161;gf0d19952ec_6_58">
              <a:extLst>
                <a:ext uri="{FF2B5EF4-FFF2-40B4-BE49-F238E27FC236}">
                  <a16:creationId xmlns:a16="http://schemas.microsoft.com/office/drawing/2014/main" id="{40A071CB-E0A9-44AF-9860-EE874DC6237D}"/>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 name="Google Shape;162;gf0d19952ec_6_58">
              <a:extLst>
                <a:ext uri="{FF2B5EF4-FFF2-40B4-BE49-F238E27FC236}">
                  <a16:creationId xmlns:a16="http://schemas.microsoft.com/office/drawing/2014/main" id="{B0A8B7BD-6241-4847-8E1D-D79C2CFBDDE9}"/>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0" name="Google Shape;163;gf0d19952ec_6_58">
            <a:extLst>
              <a:ext uri="{FF2B5EF4-FFF2-40B4-BE49-F238E27FC236}">
                <a16:creationId xmlns:a16="http://schemas.microsoft.com/office/drawing/2014/main" id="{B46F96D6-CC70-4D83-877D-1298611E0B32}"/>
              </a:ext>
            </a:extLst>
          </p:cNvPr>
          <p:cNvGrpSpPr/>
          <p:nvPr/>
        </p:nvGrpSpPr>
        <p:grpSpPr>
          <a:xfrm>
            <a:off x="10067547" y="4794195"/>
            <a:ext cx="215414" cy="369519"/>
            <a:chOff x="12058651" y="7658894"/>
            <a:chExt cx="412750" cy="708027"/>
          </a:xfrm>
        </p:grpSpPr>
        <p:sp>
          <p:nvSpPr>
            <p:cNvPr id="21" name="Google Shape;164;gf0d19952ec_6_58">
              <a:extLst>
                <a:ext uri="{FF2B5EF4-FFF2-40B4-BE49-F238E27FC236}">
                  <a16:creationId xmlns:a16="http://schemas.microsoft.com/office/drawing/2014/main" id="{C52871AC-3185-4960-8D03-B99F5E7AD39C}"/>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 name="Google Shape;165;gf0d19952ec_6_58">
              <a:extLst>
                <a:ext uri="{FF2B5EF4-FFF2-40B4-BE49-F238E27FC236}">
                  <a16:creationId xmlns:a16="http://schemas.microsoft.com/office/drawing/2014/main" id="{792F496A-9414-4EBD-8051-5198D0599845}"/>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3" name="Google Shape;166;gf0d19952ec_6_58">
            <a:extLst>
              <a:ext uri="{FF2B5EF4-FFF2-40B4-BE49-F238E27FC236}">
                <a16:creationId xmlns:a16="http://schemas.microsoft.com/office/drawing/2014/main" id="{D820B1B1-B5F2-450A-A8B0-946BB8474801}"/>
              </a:ext>
            </a:extLst>
          </p:cNvPr>
          <p:cNvGrpSpPr/>
          <p:nvPr/>
        </p:nvGrpSpPr>
        <p:grpSpPr>
          <a:xfrm>
            <a:off x="9512523" y="4794195"/>
            <a:ext cx="215414" cy="369519"/>
            <a:chOff x="12058651" y="7658894"/>
            <a:chExt cx="412750" cy="708027"/>
          </a:xfrm>
        </p:grpSpPr>
        <p:sp>
          <p:nvSpPr>
            <p:cNvPr id="24" name="Google Shape;167;gf0d19952ec_6_58">
              <a:extLst>
                <a:ext uri="{FF2B5EF4-FFF2-40B4-BE49-F238E27FC236}">
                  <a16:creationId xmlns:a16="http://schemas.microsoft.com/office/drawing/2014/main" id="{64D84771-3689-4C0E-ABC8-26BE0AE1F736}"/>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 name="Google Shape;168;gf0d19952ec_6_58">
              <a:extLst>
                <a:ext uri="{FF2B5EF4-FFF2-40B4-BE49-F238E27FC236}">
                  <a16:creationId xmlns:a16="http://schemas.microsoft.com/office/drawing/2014/main" id="{0A783AF7-B8F2-4AF3-B215-ECF5EB38DBF2}"/>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6" name="Google Shape;169;gf0d19952ec_6_58">
            <a:extLst>
              <a:ext uri="{FF2B5EF4-FFF2-40B4-BE49-F238E27FC236}">
                <a16:creationId xmlns:a16="http://schemas.microsoft.com/office/drawing/2014/main" id="{202705AB-8F71-419A-BC89-104DB3DB6CF2}"/>
              </a:ext>
            </a:extLst>
          </p:cNvPr>
          <p:cNvGrpSpPr/>
          <p:nvPr/>
        </p:nvGrpSpPr>
        <p:grpSpPr>
          <a:xfrm>
            <a:off x="9932631" y="5195549"/>
            <a:ext cx="215414" cy="369519"/>
            <a:chOff x="12058651" y="7658894"/>
            <a:chExt cx="412750" cy="708027"/>
          </a:xfrm>
        </p:grpSpPr>
        <p:sp>
          <p:nvSpPr>
            <p:cNvPr id="27" name="Google Shape;170;gf0d19952ec_6_58">
              <a:extLst>
                <a:ext uri="{FF2B5EF4-FFF2-40B4-BE49-F238E27FC236}">
                  <a16:creationId xmlns:a16="http://schemas.microsoft.com/office/drawing/2014/main" id="{CC92EBF6-2C30-447D-B910-A10F833A6B9C}"/>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 name="Google Shape;171;gf0d19952ec_6_58">
              <a:extLst>
                <a:ext uri="{FF2B5EF4-FFF2-40B4-BE49-F238E27FC236}">
                  <a16:creationId xmlns:a16="http://schemas.microsoft.com/office/drawing/2014/main" id="{65062806-4234-4002-AE7F-76A133AAAF9F}"/>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9" name="Google Shape;172;gf0d19952ec_6_58">
            <a:extLst>
              <a:ext uri="{FF2B5EF4-FFF2-40B4-BE49-F238E27FC236}">
                <a16:creationId xmlns:a16="http://schemas.microsoft.com/office/drawing/2014/main" id="{55452137-D9E8-4868-9AC4-05A3CC91F2D2}"/>
              </a:ext>
            </a:extLst>
          </p:cNvPr>
          <p:cNvGrpSpPr/>
          <p:nvPr/>
        </p:nvGrpSpPr>
        <p:grpSpPr>
          <a:xfrm>
            <a:off x="9652246" y="5195549"/>
            <a:ext cx="215414" cy="369519"/>
            <a:chOff x="12058651" y="7658894"/>
            <a:chExt cx="412750" cy="708027"/>
          </a:xfrm>
        </p:grpSpPr>
        <p:sp>
          <p:nvSpPr>
            <p:cNvPr id="30" name="Google Shape;173;gf0d19952ec_6_58">
              <a:extLst>
                <a:ext uri="{FF2B5EF4-FFF2-40B4-BE49-F238E27FC236}">
                  <a16:creationId xmlns:a16="http://schemas.microsoft.com/office/drawing/2014/main" id="{6B6554E4-C12F-4064-BAA1-9BF56A905511}"/>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 name="Google Shape;174;gf0d19952ec_6_58">
              <a:extLst>
                <a:ext uri="{FF2B5EF4-FFF2-40B4-BE49-F238E27FC236}">
                  <a16:creationId xmlns:a16="http://schemas.microsoft.com/office/drawing/2014/main" id="{0FA1B919-4212-4A26-AC68-8F7E59DD05C2}"/>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32" name="Google Shape;175;gf0d19952ec_6_58">
            <a:extLst>
              <a:ext uri="{FF2B5EF4-FFF2-40B4-BE49-F238E27FC236}">
                <a16:creationId xmlns:a16="http://schemas.microsoft.com/office/drawing/2014/main" id="{D4A6EA51-A821-46F3-B5B7-C3F29E8D1737}"/>
              </a:ext>
            </a:extLst>
          </p:cNvPr>
          <p:cNvSpPr/>
          <p:nvPr/>
        </p:nvSpPr>
        <p:spPr>
          <a:xfrm>
            <a:off x="1133670" y="2017925"/>
            <a:ext cx="2770200" cy="2698200"/>
          </a:xfrm>
          <a:prstGeom prst="ellipse">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6;gf0d19952ec_6_58">
            <a:extLst>
              <a:ext uri="{FF2B5EF4-FFF2-40B4-BE49-F238E27FC236}">
                <a16:creationId xmlns:a16="http://schemas.microsoft.com/office/drawing/2014/main" id="{F86F3E8F-56A0-4672-8A70-F0EEB43DE935}"/>
              </a:ext>
            </a:extLst>
          </p:cNvPr>
          <p:cNvSpPr txBox="1"/>
          <p:nvPr/>
        </p:nvSpPr>
        <p:spPr>
          <a:xfrm>
            <a:off x="1034370" y="2905325"/>
            <a:ext cx="2968800" cy="1200600"/>
          </a:xfrm>
          <a:prstGeom prst="rect">
            <a:avLst/>
          </a:prstGeom>
          <a:noFill/>
          <a:ln>
            <a:noFill/>
          </a:ln>
        </p:spPr>
        <p:txBody>
          <a:bodyPr spcFirstLastPara="1" wrap="square" lIns="91425" tIns="91425" rIns="91425" bIns="91425" anchor="t" anchorCtr="0">
            <a:spAutoFit/>
          </a:bodyPr>
          <a:lstStyle/>
          <a:p>
            <a:pPr algn="ctr"/>
            <a:r>
              <a:rPr lang="es-GT" sz="3000" b="1">
                <a:solidFill>
                  <a:schemeClr val="lt1"/>
                </a:solidFill>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sym typeface="Montserrat SemiBold"/>
              </a:rPr>
              <a:t>Q.15,106.21</a:t>
            </a:r>
            <a:endParaRPr sz="3000" b="1">
              <a:solidFill>
                <a:schemeClr val="lt1"/>
              </a:solidFill>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sym typeface="Montserrat SemiBold"/>
            </a:endParaRPr>
          </a:p>
          <a:p>
            <a:pPr marL="0" lvl="0" indent="0" algn="ctr" rtl="0">
              <a:lnSpc>
                <a:spcPct val="100000"/>
              </a:lnSpc>
              <a:spcBef>
                <a:spcPts val="0"/>
              </a:spcBef>
              <a:spcAft>
                <a:spcPts val="0"/>
              </a:spcAft>
              <a:buClr>
                <a:srgbClr val="1E4E79"/>
              </a:buClr>
              <a:buSzPts val="1800"/>
              <a:buFont typeface="Times New Roman"/>
              <a:buNone/>
            </a:pPr>
            <a:r>
              <a:rPr lang="es-GT" sz="1800" b="1">
                <a:solidFill>
                  <a:schemeClr val="lt1"/>
                </a:solidFill>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sym typeface="Montserrat SemiBold"/>
              </a:rPr>
              <a:t>millones de</a:t>
            </a:r>
            <a:br>
              <a:rPr lang="es-GT" sz="1800" b="1">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rPr>
            </a:br>
            <a:r>
              <a:rPr lang="es-GT" sz="1800" b="1">
                <a:solidFill>
                  <a:schemeClr val="lt1"/>
                </a:solidFill>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sym typeface="Montserrat SemiBold"/>
              </a:rPr>
              <a:t>quetzales</a:t>
            </a:r>
            <a:endParaRPr b="1">
              <a:solidFill>
                <a:schemeClr val="lt1"/>
              </a:solidFill>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sym typeface="Montserrat SemiBold"/>
            </a:endParaRPr>
          </a:p>
        </p:txBody>
      </p:sp>
      <p:sp>
        <p:nvSpPr>
          <p:cNvPr id="34" name="Google Shape;138;gf0d19952ec_6_5">
            <a:extLst>
              <a:ext uri="{FF2B5EF4-FFF2-40B4-BE49-F238E27FC236}">
                <a16:creationId xmlns:a16="http://schemas.microsoft.com/office/drawing/2014/main" id="{0498BC73-0968-4BE5-8D20-8502CC0ACC4A}"/>
              </a:ext>
            </a:extLst>
          </p:cNvPr>
          <p:cNvSpPr txBox="1"/>
          <p:nvPr/>
        </p:nvSpPr>
        <p:spPr>
          <a:xfrm>
            <a:off x="798454" y="5891002"/>
            <a:ext cx="4712156"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100" b="1">
                <a:solidFill>
                  <a:srgbClr val="1E4E79"/>
                </a:solidFill>
                <a:latin typeface="Arial" panose="020B0604020202020204" pitchFamily="34" charset="0"/>
                <a:ea typeface="Montserrat"/>
                <a:cs typeface="Arial" panose="020B0604020202020204" pitchFamily="34" charset="0"/>
                <a:sym typeface="Montserrat Medium"/>
              </a:rPr>
              <a:t>* Fuente: Sistema de Contabilidad Integrada SICOIN, al 31/08/2023</a:t>
            </a:r>
            <a:endParaRPr sz="1100" b="1">
              <a:solidFill>
                <a:srgbClr val="1E4E79"/>
              </a:solidFill>
              <a:latin typeface="Arial" panose="020B0604020202020204" pitchFamily="34" charset="0"/>
              <a:ea typeface="Montserrat"/>
              <a:cs typeface="Arial" panose="020B0604020202020204" pitchFamily="34" charset="0"/>
              <a:sym typeface="Montserrat Medium"/>
            </a:endParaRPr>
          </a:p>
        </p:txBody>
      </p:sp>
      <p:sp>
        <p:nvSpPr>
          <p:cNvPr id="4" name="Google Shape;98;p3">
            <a:extLst>
              <a:ext uri="{FF2B5EF4-FFF2-40B4-BE49-F238E27FC236}">
                <a16:creationId xmlns:a16="http://schemas.microsoft.com/office/drawing/2014/main" id="{68965475-0275-AC4A-570A-DF038E0F19D6}"/>
              </a:ext>
            </a:extLst>
          </p:cNvPr>
          <p:cNvSpPr txBox="1"/>
          <p:nvPr/>
        </p:nvSpPr>
        <p:spPr>
          <a:xfrm>
            <a:off x="960575" y="319848"/>
            <a:ext cx="4105366"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¿EN QUÉ UTILIZÓ EL DINERO EL </a:t>
            </a:r>
            <a:br>
              <a:rPr lang="es-GT" sz="3100">
                <a:solidFill>
                  <a:srgbClr val="004C82"/>
                </a:solidFill>
                <a:latin typeface="Bebas Neue"/>
                <a:ea typeface="Bebas Neue"/>
                <a:cs typeface="Bebas Neue"/>
                <a:sym typeface="Bebas Neue"/>
              </a:rPr>
            </a:br>
            <a:r>
              <a:rPr lang="es-GT" sz="3100">
                <a:solidFill>
                  <a:srgbClr val="004C82"/>
                </a:solidFill>
                <a:latin typeface="Bebas Neue"/>
                <a:ea typeface="Bebas Neue"/>
                <a:cs typeface="Bebas Neue"/>
                <a:sym typeface="Bebas Neue"/>
              </a:rPr>
              <a:t>MINISTERIO DE EDUCACIÓN?</a:t>
            </a:r>
            <a:endParaRPr/>
          </a:p>
        </p:txBody>
      </p:sp>
    </p:spTree>
    <p:extLst>
      <p:ext uri="{BB962C8B-B14F-4D97-AF65-F5344CB8AC3E}">
        <p14:creationId xmlns:p14="http://schemas.microsoft.com/office/powerpoint/2010/main" val="302322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113240-27C0-863D-852C-585C6CC40BD8}"/>
              </a:ext>
            </a:extLst>
          </p:cNvPr>
          <p:cNvSpPr txBox="1"/>
          <p:nvPr/>
        </p:nvSpPr>
        <p:spPr>
          <a:xfrm>
            <a:off x="987552" y="2105677"/>
            <a:ext cx="7909560" cy="3497817"/>
          </a:xfrm>
          <a:prstGeom prst="rect">
            <a:avLst/>
          </a:prstGeom>
          <a:noFill/>
        </p:spPr>
        <p:txBody>
          <a:bodyPr wrap="square" lIns="91440" tIns="45720" rIns="91440" bIns="45720" rtlCol="0" anchor="t">
            <a:spAutoFit/>
          </a:bodyPr>
          <a:lstStyle/>
          <a:p>
            <a:pPr algn="just">
              <a:lnSpc>
                <a:spcPct val="150000"/>
              </a:lnSpc>
            </a:pPr>
            <a:r>
              <a:rPr lang="es-GT" sz="2000" b="0">
                <a:solidFill>
                  <a:srgbClr val="1E4E79"/>
                </a:solidFill>
                <a:latin typeface="Arial"/>
                <a:cs typeface="Arial"/>
              </a:rPr>
              <a:t>En la adquisición de bienes y/o servicios, asimismo, en la entrega de Programas de Apoyo (Alimentación Escolar, Útiles Escolares, Valija Didáctica, Gratuidad de la Educación y Mantenimiento de Edificios Escolares Públicos) con el fin de cumplir con las funciones asignadas al Ministerio de Educación.</a:t>
            </a:r>
          </a:p>
          <a:p>
            <a:pPr algn="just">
              <a:lnSpc>
                <a:spcPct val="150000"/>
              </a:lnSpc>
            </a:pPr>
            <a:endParaRPr lang="es-GT" sz="1000" b="0">
              <a:solidFill>
                <a:srgbClr val="1E4E79"/>
              </a:solidFill>
              <a:latin typeface="Arial"/>
              <a:cs typeface="Arial"/>
            </a:endParaRPr>
          </a:p>
          <a:p>
            <a:pPr algn="just">
              <a:lnSpc>
                <a:spcPct val="150000"/>
              </a:lnSpc>
            </a:pPr>
            <a:r>
              <a:rPr lang="es-GT" sz="2000">
                <a:solidFill>
                  <a:srgbClr val="1E4E79"/>
                </a:solidFill>
                <a:latin typeface="Arial"/>
                <a:cs typeface="Arial"/>
              </a:rPr>
              <a:t>En la gráfica siguiente, se presenta por grupo de gasto, para un mejor análisis por parte de la población.</a:t>
            </a:r>
          </a:p>
        </p:txBody>
      </p:sp>
      <p:sp>
        <p:nvSpPr>
          <p:cNvPr id="4" name="Título 1">
            <a:extLst>
              <a:ext uri="{FF2B5EF4-FFF2-40B4-BE49-F238E27FC236}">
                <a16:creationId xmlns:a16="http://schemas.microsoft.com/office/drawing/2014/main" id="{2A2C2400-C96E-D428-60F2-1961AE170C23}"/>
              </a:ext>
            </a:extLst>
          </p:cNvPr>
          <p:cNvSpPr txBox="1">
            <a:spLocks/>
          </p:cNvSpPr>
          <p:nvPr/>
        </p:nvSpPr>
        <p:spPr>
          <a:xfrm>
            <a:off x="9129010" y="2087983"/>
            <a:ext cx="2677026" cy="2682033"/>
          </a:xfrm>
          <a:prstGeom prst="rect">
            <a:avLst/>
          </a:prstGeom>
          <a:solidFill>
            <a:srgbClr val="5FB1CB"/>
          </a:solid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10000"/>
              </a:lnSpc>
            </a:pPr>
            <a:endParaRPr lang="es-GT" sz="2200">
              <a:solidFill>
                <a:schemeClr val="bg1"/>
              </a:solidFill>
              <a:effectLst>
                <a:outerShdw blurRad="38100" dist="38100" dir="2700000" algn="tl">
                  <a:srgbClr val="000000">
                    <a:alpha val="43137"/>
                  </a:srgbClr>
                </a:outerShdw>
              </a:effectLst>
              <a:latin typeface="Arial"/>
              <a:cs typeface="Arial"/>
            </a:endParaRPr>
          </a:p>
        </p:txBody>
      </p:sp>
      <p:sp>
        <p:nvSpPr>
          <p:cNvPr id="3" name="Título 1">
            <a:extLst>
              <a:ext uri="{FF2B5EF4-FFF2-40B4-BE49-F238E27FC236}">
                <a16:creationId xmlns:a16="http://schemas.microsoft.com/office/drawing/2014/main" id="{8B631EF4-41E9-2AE1-3FB7-6CA2FCA861A9}"/>
              </a:ext>
            </a:extLst>
          </p:cNvPr>
          <p:cNvSpPr txBox="1">
            <a:spLocks/>
          </p:cNvSpPr>
          <p:nvPr/>
        </p:nvSpPr>
        <p:spPr>
          <a:xfrm>
            <a:off x="9129010" y="2366342"/>
            <a:ext cx="2677025"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a:latin typeface="Arial" panose="020B0604020202020204" pitchFamily="34" charset="0"/>
                <a:cs typeface="Arial" panose="020B0604020202020204" pitchFamily="34" charset="0"/>
              </a:rPr>
            </a:br>
            <a:r>
              <a:rPr lang="es-GT" sz="2200">
                <a:solidFill>
                  <a:schemeClr val="bg1"/>
                </a:solidFill>
                <a:effectLst>
                  <a:outerShdw blurRad="38100" dist="38100" dir="2700000" algn="tl">
                    <a:srgbClr val="000000">
                      <a:alpha val="43137"/>
                    </a:srgbClr>
                  </a:outerShdw>
                </a:effectLst>
                <a:latin typeface="Arial"/>
                <a:cs typeface="Arial"/>
              </a:rPr>
              <a:t>El gasto se dividió </a:t>
            </a:r>
            <a:endParaRPr lang="es-GT" sz="2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s-GT" sz="2200">
                <a:solidFill>
                  <a:schemeClr val="bg1"/>
                </a:solidFill>
                <a:effectLst>
                  <a:outerShdw blurRad="38100" dist="38100" dir="2700000" algn="tl">
                    <a:srgbClr val="000000">
                      <a:alpha val="43137"/>
                    </a:srgbClr>
                  </a:outerShdw>
                </a:effectLst>
                <a:latin typeface="Arial"/>
                <a:cs typeface="Arial"/>
              </a:rPr>
              <a:t>en </a:t>
            </a:r>
            <a:r>
              <a:rPr lang="es-GT" sz="2700">
                <a:solidFill>
                  <a:schemeClr val="bg1"/>
                </a:solidFill>
                <a:effectLst>
                  <a:outerShdw blurRad="38100" dist="38100" dir="2700000" algn="tl">
                    <a:srgbClr val="000000">
                      <a:alpha val="43137"/>
                    </a:srgbClr>
                  </a:outerShdw>
                </a:effectLst>
                <a:latin typeface="Arial"/>
                <a:cs typeface="Arial"/>
              </a:rPr>
              <a:t>7</a:t>
            </a:r>
            <a:r>
              <a:rPr lang="es-GT" sz="2200">
                <a:solidFill>
                  <a:schemeClr val="bg1"/>
                </a:solidFill>
                <a:effectLst>
                  <a:outerShdw blurRad="38100" dist="38100" dir="2700000" algn="tl">
                    <a:srgbClr val="000000">
                      <a:alpha val="43137"/>
                    </a:srgbClr>
                  </a:outerShdw>
                </a:effectLst>
                <a:latin typeface="Arial"/>
                <a:cs typeface="Arial"/>
              </a:rPr>
              <a:t> grupos de gasto</a:t>
            </a:r>
            <a:br>
              <a:rPr lang="es-GT" sz="2000" b="0">
                <a:latin typeface="Arial" panose="020B0604020202020204" pitchFamily="34" charset="0"/>
                <a:cs typeface="Arial" panose="020B0604020202020204" pitchFamily="34" charset="0"/>
              </a:rPr>
            </a:br>
            <a:endParaRPr lang="es-GT" sz="2000" b="0">
              <a:solidFill>
                <a:schemeClr val="accent1">
                  <a:lumMod val="50000"/>
                </a:schemeClr>
              </a:solidFill>
              <a:latin typeface="Arial" panose="020B0604020202020204" pitchFamily="34" charset="0"/>
              <a:cs typeface="Arial" panose="020B0604020202020204" pitchFamily="34" charset="0"/>
            </a:endParaRPr>
          </a:p>
        </p:txBody>
      </p:sp>
      <p:sp>
        <p:nvSpPr>
          <p:cNvPr id="6" name="Google Shape;98;p3">
            <a:extLst>
              <a:ext uri="{FF2B5EF4-FFF2-40B4-BE49-F238E27FC236}">
                <a16:creationId xmlns:a16="http://schemas.microsoft.com/office/drawing/2014/main" id="{8BBCD9C0-74E7-8A69-71A0-22FF20140460}"/>
              </a:ext>
            </a:extLst>
          </p:cNvPr>
          <p:cNvSpPr txBox="1"/>
          <p:nvPr/>
        </p:nvSpPr>
        <p:spPr>
          <a:xfrm>
            <a:off x="987552" y="731306"/>
            <a:ext cx="4105366"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¿EN QUÉ UTILIZA EL DINERO EL </a:t>
            </a:r>
            <a:br>
              <a:rPr lang="es-GT" sz="3100">
                <a:solidFill>
                  <a:srgbClr val="004C82"/>
                </a:solidFill>
                <a:latin typeface="Bebas Neue"/>
                <a:ea typeface="Bebas Neue"/>
                <a:cs typeface="Bebas Neue"/>
                <a:sym typeface="Bebas Neue"/>
              </a:rPr>
            </a:br>
            <a:r>
              <a:rPr lang="es-GT" sz="3100">
                <a:solidFill>
                  <a:srgbClr val="004C82"/>
                </a:solidFill>
                <a:latin typeface="Bebas Neue"/>
                <a:ea typeface="Bebas Neue"/>
                <a:cs typeface="Bebas Neue"/>
                <a:sym typeface="Bebas Neue"/>
              </a:rPr>
              <a:t>MINISTERIO DE EDUCACIÓN?</a:t>
            </a:r>
            <a:endParaRPr/>
          </a:p>
        </p:txBody>
      </p:sp>
    </p:spTree>
    <p:extLst>
      <p:ext uri="{BB962C8B-B14F-4D97-AF65-F5344CB8AC3E}">
        <p14:creationId xmlns:p14="http://schemas.microsoft.com/office/powerpoint/2010/main" val="238962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5" name="Google Shape;90;p2">
            <a:extLst>
              <a:ext uri="{FF2B5EF4-FFF2-40B4-BE49-F238E27FC236}">
                <a16:creationId xmlns:a16="http://schemas.microsoft.com/office/drawing/2014/main" id="{C63EEDFC-8E5A-4211-AAB8-316A325ADC0D}"/>
              </a:ext>
            </a:extLst>
          </p:cNvPr>
          <p:cNvSpPr txBox="1"/>
          <p:nvPr/>
        </p:nvSpPr>
        <p:spPr>
          <a:xfrm>
            <a:off x="341883" y="247402"/>
            <a:ext cx="6819689"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sym typeface="Calibri"/>
              </a:rPr>
              <a:t>EJECUCIÓN PRESUPUESTARIA POR GRUPO DE GASTO</a:t>
            </a:r>
            <a:endParaRPr sz="3100">
              <a:solidFill>
                <a:srgbClr val="004C82"/>
              </a:solidFill>
              <a:latin typeface="Bebas Neue"/>
            </a:endParaRPr>
          </a:p>
        </p:txBody>
      </p:sp>
      <p:sp>
        <p:nvSpPr>
          <p:cNvPr id="26" name="Google Shape;91;p2">
            <a:extLst>
              <a:ext uri="{FF2B5EF4-FFF2-40B4-BE49-F238E27FC236}">
                <a16:creationId xmlns:a16="http://schemas.microsoft.com/office/drawing/2014/main" id="{9555EBF8-578F-49D4-9930-68DB66642B7E}"/>
              </a:ext>
            </a:extLst>
          </p:cNvPr>
          <p:cNvSpPr txBox="1"/>
          <p:nvPr/>
        </p:nvSpPr>
        <p:spPr>
          <a:xfrm>
            <a:off x="341883" y="675933"/>
            <a:ext cx="43812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2000">
                <a:solidFill>
                  <a:srgbClr val="004C82"/>
                </a:solidFill>
                <a:latin typeface="Bebas Neue"/>
                <a:ea typeface="Bebas Neue"/>
                <a:cs typeface="Bebas Neue"/>
                <a:sym typeface="Bebas Neue"/>
              </a:rPr>
              <a:t>SEGUNDO cuatrimestre del ejercicio fiscal 2023</a:t>
            </a:r>
            <a:endParaRPr sz="2000"/>
          </a:p>
          <a:p>
            <a:pPr marL="0" marR="0" lvl="0" indent="0" algn="l" rtl="0">
              <a:spcBef>
                <a:spcPts val="0"/>
              </a:spcBef>
              <a:spcAft>
                <a:spcPts val="0"/>
              </a:spcAft>
              <a:buNone/>
            </a:pPr>
            <a:r>
              <a:rPr lang="es-GT" sz="2000">
                <a:solidFill>
                  <a:srgbClr val="004C82"/>
                </a:solidFill>
                <a:latin typeface="Bebas Neue"/>
                <a:ea typeface="Bebas Neue"/>
                <a:cs typeface="Bebas Neue"/>
                <a:sym typeface="Bebas Neue"/>
              </a:rPr>
              <a:t>(Montos en millones de Quetzales)</a:t>
            </a:r>
            <a:endParaRPr sz="2000"/>
          </a:p>
        </p:txBody>
      </p:sp>
      <p:sp>
        <p:nvSpPr>
          <p:cNvPr id="30" name="Google Shape;138;gf0d19952ec_6_5">
            <a:extLst>
              <a:ext uri="{FF2B5EF4-FFF2-40B4-BE49-F238E27FC236}">
                <a16:creationId xmlns:a16="http://schemas.microsoft.com/office/drawing/2014/main" id="{602146C1-3AB3-4219-84F7-C1ABB00A9DDC}"/>
              </a:ext>
            </a:extLst>
          </p:cNvPr>
          <p:cNvSpPr txBox="1"/>
          <p:nvPr/>
        </p:nvSpPr>
        <p:spPr>
          <a:xfrm>
            <a:off x="500373" y="6128034"/>
            <a:ext cx="4222800" cy="2923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1000" b="1" i="0" u="none" strike="noStrike" kern="1200" cap="none" spc="0" normalizeH="0" baseline="0" noProof="0">
                <a:ln>
                  <a:noFill/>
                </a:ln>
                <a:solidFill>
                  <a:srgbClr val="265F91"/>
                </a:solidFill>
                <a:effectLst/>
                <a:uLnTx/>
                <a:uFillTx/>
                <a:latin typeface="Arial" panose="020B0604020202020204" pitchFamily="34" charset="0"/>
                <a:ea typeface="Montserrat Medium"/>
                <a:cs typeface="Arial" panose="020B0604020202020204" pitchFamily="34" charset="0"/>
                <a:sym typeface="Montserrat Medium"/>
              </a:rPr>
              <a:t>* </a:t>
            </a:r>
            <a:r>
              <a:rPr lang="es-GT" sz="1300">
                <a:solidFill>
                  <a:srgbClr val="004C82"/>
                </a:solidFill>
                <a:latin typeface="Bebas Neue"/>
                <a:sym typeface="Montserrat Medium"/>
              </a:rPr>
              <a:t>Fuente: Sistema de Contabilidad Integrada SICOIN, al 31/08/2023</a:t>
            </a:r>
            <a:endParaRPr sz="1300">
              <a:solidFill>
                <a:srgbClr val="004C82"/>
              </a:solidFill>
              <a:latin typeface="Bebas Neue"/>
              <a:sym typeface="Montserrat Medium"/>
            </a:endParaRPr>
          </a:p>
        </p:txBody>
      </p:sp>
      <p:graphicFrame>
        <p:nvGraphicFramePr>
          <p:cNvPr id="32" name="Gráfico 31">
            <a:extLst>
              <a:ext uri="{FF2B5EF4-FFF2-40B4-BE49-F238E27FC236}">
                <a16:creationId xmlns:a16="http://schemas.microsoft.com/office/drawing/2014/main" id="{12B804E4-603B-405F-AFAA-5C77E72F7B3A}"/>
              </a:ext>
            </a:extLst>
          </p:cNvPr>
          <p:cNvGraphicFramePr/>
          <p:nvPr>
            <p:extLst>
              <p:ext uri="{D42A27DB-BD31-4B8C-83A1-F6EECF244321}">
                <p14:modId xmlns:p14="http://schemas.microsoft.com/office/powerpoint/2010/main" val="3765768444"/>
              </p:ext>
            </p:extLst>
          </p:nvPr>
        </p:nvGraphicFramePr>
        <p:xfrm>
          <a:off x="489528" y="1600540"/>
          <a:ext cx="10972800" cy="447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078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113240-27C0-863D-852C-585C6CC40BD8}"/>
              </a:ext>
            </a:extLst>
          </p:cNvPr>
          <p:cNvSpPr txBox="1"/>
          <p:nvPr/>
        </p:nvSpPr>
        <p:spPr>
          <a:xfrm>
            <a:off x="1107831" y="1628510"/>
            <a:ext cx="7661415" cy="4109330"/>
          </a:xfrm>
          <a:prstGeom prst="rect">
            <a:avLst/>
          </a:prstGeom>
          <a:noFill/>
        </p:spPr>
        <p:txBody>
          <a:bodyPr wrap="square" lIns="91440" tIns="45720" rIns="91440" bIns="45720" rtlCol="0" anchor="t">
            <a:spAutoFit/>
          </a:bodyPr>
          <a:lstStyle/>
          <a:p>
            <a:pPr algn="just">
              <a:lnSpc>
                <a:spcPct val="150000"/>
              </a:lnSpc>
            </a:pPr>
            <a:r>
              <a:rPr lang="es" sz="1600">
                <a:solidFill>
                  <a:srgbClr val="1E4E79"/>
                </a:solidFill>
                <a:latin typeface="Arial"/>
                <a:ea typeface="+mn-lt"/>
                <a:cs typeface="Arial"/>
              </a:rPr>
              <a:t>El Ministerio</a:t>
            </a:r>
            <a:r>
              <a:rPr lang="es" sz="1600">
                <a:solidFill>
                  <a:srgbClr val="1E4E79"/>
                </a:solidFill>
                <a:effectLst/>
                <a:latin typeface="Arial"/>
                <a:ea typeface="+mn-lt"/>
                <a:cs typeface="Arial"/>
              </a:rPr>
              <a:t> de Educación consideró indispensable la contratación de personal con funciones docentes y administrativas, toda vez que, son protagonistas esenciales del proceso de enseñanza-aprendizaje y garantizan la formación de capital humano, con competencias y capacidades necesarias para la vida; es por ello que en el presupuesto del Ministerio de Educación, durante el </a:t>
            </a:r>
            <a:r>
              <a:rPr lang="es" sz="1600">
                <a:solidFill>
                  <a:srgbClr val="1E4E79"/>
                </a:solidFill>
                <a:latin typeface="Arial"/>
                <a:ea typeface="+mn-lt"/>
                <a:cs typeface="Arial"/>
              </a:rPr>
              <a:t>primer cuatrimestre del </a:t>
            </a:r>
            <a:r>
              <a:rPr lang="es" sz="1600">
                <a:solidFill>
                  <a:srgbClr val="1E4E79"/>
                </a:solidFill>
                <a:effectLst/>
                <a:latin typeface="Arial"/>
                <a:ea typeface="+mn-lt"/>
                <a:cs typeface="Arial"/>
              </a:rPr>
              <a:t>presente ejercicio fiscal, refleja la inversión de un 67.64% del presupuesto ejecutado al 31 de agosto de 2023, destinado al pago de sueldos, correspondiente a </a:t>
            </a:r>
            <a:r>
              <a:rPr lang="es" sz="1600">
                <a:solidFill>
                  <a:srgbClr val="1E4E79"/>
                </a:solidFill>
                <a:latin typeface="Arial"/>
                <a:ea typeface="+mn-lt"/>
                <a:cs typeface="Arial"/>
              </a:rPr>
              <a:t>127,207 </a:t>
            </a:r>
            <a:r>
              <a:rPr lang="es" sz="1600">
                <a:solidFill>
                  <a:srgbClr val="1E4E79"/>
                </a:solidFill>
                <a:effectLst/>
                <a:latin typeface="Arial"/>
                <a:ea typeface="+mn-lt"/>
                <a:cs typeface="Arial"/>
              </a:rPr>
              <a:t>trabajadores con funciones docentes y </a:t>
            </a:r>
            <a:r>
              <a:rPr lang="es" sz="1600">
                <a:solidFill>
                  <a:srgbClr val="1E4E79"/>
                </a:solidFill>
                <a:latin typeface="Arial"/>
                <a:ea typeface="+mn-lt"/>
                <a:cs typeface="Arial"/>
              </a:rPr>
              <a:t>9,102 </a:t>
            </a:r>
            <a:r>
              <a:rPr lang="es" sz="1600">
                <a:solidFill>
                  <a:srgbClr val="1E4E79"/>
                </a:solidFill>
                <a:effectLst/>
                <a:latin typeface="Arial"/>
                <a:ea typeface="+mn-lt"/>
                <a:cs typeface="Arial"/>
              </a:rPr>
              <a:t>trabajadores con funciones administrativas, </a:t>
            </a:r>
            <a:r>
              <a:rPr lang="es" sz="1600">
                <a:solidFill>
                  <a:srgbClr val="1E4E79"/>
                </a:solidFill>
                <a:latin typeface="Arial"/>
                <a:ea typeface="+mn-lt"/>
                <a:cs typeface="Arial"/>
              </a:rPr>
              <a:t>quienes atienden a más de 3.2 millones </a:t>
            </a:r>
            <a:r>
              <a:rPr lang="es" sz="1600">
                <a:solidFill>
                  <a:srgbClr val="1E4E79"/>
                </a:solidFill>
                <a:effectLst/>
                <a:latin typeface="Arial"/>
                <a:ea typeface="+mn-lt"/>
                <a:cs typeface="Arial"/>
              </a:rPr>
              <a:t>de </a:t>
            </a:r>
            <a:r>
              <a:rPr lang="es" sz="1600">
                <a:solidFill>
                  <a:srgbClr val="1E4E79"/>
                </a:solidFill>
                <a:latin typeface="Arial"/>
                <a:ea typeface="+mn-lt"/>
                <a:cs typeface="Arial"/>
              </a:rPr>
              <a:t>estudiantes inscritos </a:t>
            </a:r>
            <a:r>
              <a:rPr lang="es" sz="1600">
                <a:solidFill>
                  <a:srgbClr val="1E4E79"/>
                </a:solidFill>
                <a:effectLst/>
                <a:latin typeface="Arial"/>
                <a:ea typeface="+mn-lt"/>
                <a:cs typeface="Arial"/>
              </a:rPr>
              <a:t>en </a:t>
            </a:r>
            <a:r>
              <a:rPr lang="es" sz="1600">
                <a:solidFill>
                  <a:srgbClr val="1E4E79"/>
                </a:solidFill>
                <a:latin typeface="Arial"/>
                <a:ea typeface="+mn-lt"/>
                <a:cs typeface="Arial"/>
              </a:rPr>
              <a:t>el sector oficial, </a:t>
            </a:r>
            <a:r>
              <a:rPr lang="es" sz="1600">
                <a:solidFill>
                  <a:srgbClr val="1E4E79"/>
                </a:solidFill>
                <a:effectLst/>
                <a:latin typeface="Arial"/>
                <a:ea typeface="+mn-lt"/>
                <a:cs typeface="Arial"/>
              </a:rPr>
              <a:t>escolar y extraescolar</a:t>
            </a:r>
            <a:r>
              <a:rPr lang="es" sz="1600">
                <a:solidFill>
                  <a:srgbClr val="1E4E79"/>
                </a:solidFill>
                <a:latin typeface="Arial"/>
                <a:ea typeface="+mn-lt"/>
                <a:cs typeface="Arial"/>
              </a:rPr>
              <a:t>, en 35,519 centros escolares en todos los niveles educativos</a:t>
            </a:r>
            <a:r>
              <a:rPr lang="es-ES" sz="1600">
                <a:effectLst/>
                <a:latin typeface="Arial"/>
                <a:ea typeface="Montserrat" panose="00000500000000000000" pitchFamily="2" charset="0"/>
                <a:cs typeface="Arial"/>
              </a:rPr>
              <a:t>.</a:t>
            </a:r>
            <a:endParaRPr lang="es-GT" sz="1600" b="0">
              <a:latin typeface="Arial"/>
              <a:cs typeface="Arial"/>
            </a:endParaRPr>
          </a:p>
        </p:txBody>
      </p:sp>
      <p:pic>
        <p:nvPicPr>
          <p:cNvPr id="3" name="Picture 2" descr="Desarrollando capacidades de ciencia de datos en Directivos Públicos">
            <a:extLst>
              <a:ext uri="{FF2B5EF4-FFF2-40B4-BE49-F238E27FC236}">
                <a16:creationId xmlns:a16="http://schemas.microsoft.com/office/drawing/2014/main" id="{845FA974-79DE-9400-EAB0-630BDEBDBA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531" y="43224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FF9902D3-1BEC-87E9-A291-5E34B98D62EE}"/>
              </a:ext>
            </a:extLst>
          </p:cNvPr>
          <p:cNvSpPr txBox="1">
            <a:spLocks/>
          </p:cNvSpPr>
          <p:nvPr/>
        </p:nvSpPr>
        <p:spPr>
          <a:xfrm>
            <a:off x="9049671" y="2385503"/>
            <a:ext cx="2677026" cy="2682033"/>
          </a:xfrm>
          <a:prstGeom prst="rect">
            <a:avLst/>
          </a:prstGeom>
          <a:solidFill>
            <a:srgbClr val="5FB1CB"/>
          </a:solid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10000"/>
              </a:lnSpc>
            </a:pPr>
            <a:r>
              <a:rPr lang="es-GT" sz="2000" b="0">
                <a:solidFill>
                  <a:schemeClr val="bg1"/>
                </a:solidFill>
                <a:effectLst>
                  <a:outerShdw blurRad="38100" dist="38100" dir="2700000" algn="tl">
                    <a:srgbClr val="000000">
                      <a:alpha val="43137"/>
                    </a:srgbClr>
                  </a:outerShdw>
                </a:effectLst>
                <a:latin typeface="Arial"/>
                <a:cs typeface="Arial"/>
              </a:rPr>
              <a:t>Durante el periodo reportado, el Ministerio de Educación atendió y dio cobertura a más de </a:t>
            </a:r>
            <a:r>
              <a:rPr lang="es-GT" sz="2200">
                <a:solidFill>
                  <a:schemeClr val="bg1"/>
                </a:solidFill>
                <a:effectLst>
                  <a:outerShdw blurRad="38100" dist="38100" dir="2700000" algn="tl">
                    <a:srgbClr val="000000">
                      <a:alpha val="43137"/>
                    </a:srgbClr>
                  </a:outerShdw>
                </a:effectLst>
                <a:latin typeface="Arial"/>
                <a:cs typeface="Arial"/>
              </a:rPr>
              <a:t>3.2 </a:t>
            </a:r>
            <a:r>
              <a:rPr lang="es-GT" sz="2200" b="0">
                <a:solidFill>
                  <a:schemeClr val="bg1"/>
                </a:solidFill>
                <a:effectLst>
                  <a:outerShdw blurRad="38100" dist="38100" dir="2700000" algn="tl">
                    <a:srgbClr val="000000">
                      <a:alpha val="43137"/>
                    </a:srgbClr>
                  </a:outerShdw>
                </a:effectLst>
                <a:latin typeface="Arial"/>
                <a:cs typeface="Arial"/>
              </a:rPr>
              <a:t>millones de estudiantes</a:t>
            </a:r>
            <a:r>
              <a:rPr lang="es-GT" sz="2200">
                <a:solidFill>
                  <a:schemeClr val="bg1"/>
                </a:solidFill>
                <a:effectLst>
                  <a:outerShdw blurRad="38100" dist="38100" dir="2700000" algn="tl">
                    <a:srgbClr val="000000">
                      <a:alpha val="43137"/>
                    </a:srgbClr>
                  </a:outerShdw>
                </a:effectLst>
                <a:latin typeface="Arial"/>
                <a:cs typeface="Arial"/>
              </a:rPr>
              <a:t>.</a:t>
            </a:r>
          </a:p>
        </p:txBody>
      </p:sp>
      <p:sp>
        <p:nvSpPr>
          <p:cNvPr id="6" name="CuadroTexto 5">
            <a:extLst>
              <a:ext uri="{FF2B5EF4-FFF2-40B4-BE49-F238E27FC236}">
                <a16:creationId xmlns:a16="http://schemas.microsoft.com/office/drawing/2014/main" id="{3D2DCA33-6B84-BDFE-E469-47A1BD16BC58}"/>
              </a:ext>
            </a:extLst>
          </p:cNvPr>
          <p:cNvSpPr txBox="1"/>
          <p:nvPr/>
        </p:nvSpPr>
        <p:spPr>
          <a:xfrm>
            <a:off x="1107831" y="5946607"/>
            <a:ext cx="5413248" cy="261610"/>
          </a:xfrm>
          <a:prstGeom prst="rect">
            <a:avLst/>
          </a:prstGeom>
          <a:noFill/>
        </p:spPr>
        <p:txBody>
          <a:bodyPr wrap="square" rtlCol="0">
            <a:spAutoFit/>
          </a:bodyPr>
          <a:lstStyle/>
          <a:p>
            <a:r>
              <a:rPr lang="es-ES" sz="1100">
                <a:solidFill>
                  <a:srgbClr val="1E4E79"/>
                </a:solidFill>
                <a:latin typeface="Arial" panose="020B0604020202020204" pitchFamily="34" charset="0"/>
                <a:ea typeface="+mn-lt"/>
                <a:cs typeface="Arial" panose="020B0604020202020204" pitchFamily="34" charset="0"/>
              </a:rPr>
              <a:t>Fuente:  Dirección de Recursos Humanos -DIREH-</a:t>
            </a:r>
            <a:endParaRPr lang="es-GT" sz="1100">
              <a:solidFill>
                <a:srgbClr val="1E4E79"/>
              </a:solidFill>
              <a:latin typeface="Arial" panose="020B0604020202020204" pitchFamily="34" charset="0"/>
              <a:ea typeface="+mn-lt"/>
              <a:cs typeface="Arial" panose="020B0604020202020204" pitchFamily="34" charset="0"/>
            </a:endParaRPr>
          </a:p>
        </p:txBody>
      </p:sp>
      <p:sp>
        <p:nvSpPr>
          <p:cNvPr id="7" name="Google Shape;106;p4">
            <a:extLst>
              <a:ext uri="{FF2B5EF4-FFF2-40B4-BE49-F238E27FC236}">
                <a16:creationId xmlns:a16="http://schemas.microsoft.com/office/drawing/2014/main" id="{DD1A3529-89E9-6FB1-E6D0-A5021E61C7CB}"/>
              </a:ext>
            </a:extLst>
          </p:cNvPr>
          <p:cNvSpPr txBox="1"/>
          <p:nvPr/>
        </p:nvSpPr>
        <p:spPr>
          <a:xfrm>
            <a:off x="1761772" y="373343"/>
            <a:ext cx="4105366"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¿CUÁL ES LA IMPORTANCIA DEL PAGO DE SERVIDORES PÚBLICOS?</a:t>
            </a:r>
            <a:endParaRPr lang="es-GT"/>
          </a:p>
        </p:txBody>
      </p:sp>
    </p:spTree>
    <p:extLst>
      <p:ext uri="{BB962C8B-B14F-4D97-AF65-F5344CB8AC3E}">
        <p14:creationId xmlns:p14="http://schemas.microsoft.com/office/powerpoint/2010/main" val="3065328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3129</Words>
  <Application>Microsoft Office PowerPoint</Application>
  <PresentationFormat>Panorámica</PresentationFormat>
  <Paragraphs>360</Paragraphs>
  <Slides>33</Slides>
  <Notes>31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33</vt:i4>
      </vt:variant>
    </vt:vector>
  </HeadingPairs>
  <TitlesOfParts>
    <vt:vector size="45" baseType="lpstr">
      <vt:lpstr>Arial</vt:lpstr>
      <vt:lpstr>Bebas Neue</vt:lpstr>
      <vt:lpstr>Calibri</vt:lpstr>
      <vt:lpstr>Calibri Light</vt:lpstr>
      <vt:lpstr>Monserrat</vt:lpstr>
      <vt:lpstr>monserrat semibold</vt:lpstr>
      <vt:lpstr>Montserrat</vt:lpstr>
      <vt:lpstr>Montserrat Medium</vt:lpstr>
      <vt:lpstr>Montserrat SemiBold</vt:lpstr>
      <vt:lpstr>Times New Roman</vt:lpstr>
      <vt:lpstr>Vollkorn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dc:creator>
  <cp:lastModifiedBy>Jonatan Pablo José Chan Hernández</cp:lastModifiedBy>
  <cp:revision>3</cp:revision>
  <cp:lastPrinted>2023-09-06T17:27:48Z</cp:lastPrinted>
  <dcterms:created xsi:type="dcterms:W3CDTF">2022-04-29T16:34:54Z</dcterms:created>
  <dcterms:modified xsi:type="dcterms:W3CDTF">2023-09-06T21:07:53Z</dcterms:modified>
</cp:coreProperties>
</file>